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66" r:id="rId7"/>
    <p:sldId id="268" r:id="rId8"/>
    <p:sldId id="267" r:id="rId9"/>
    <p:sldId id="269" r:id="rId10"/>
    <p:sldId id="270" r:id="rId11"/>
    <p:sldId id="279" r:id="rId12"/>
    <p:sldId id="278" r:id="rId13"/>
    <p:sldId id="280" r:id="rId14"/>
    <p:sldId id="259" r:id="rId15"/>
    <p:sldId id="271" r:id="rId16"/>
    <p:sldId id="277" r:id="rId17"/>
    <p:sldId id="276" r:id="rId18"/>
    <p:sldId id="260" r:id="rId19"/>
    <p:sldId id="272" r:id="rId20"/>
    <p:sldId id="261" r:id="rId21"/>
    <p:sldId id="273" r:id="rId22"/>
    <p:sldId id="262" r:id="rId23"/>
    <p:sldId id="26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9D8A9-29AD-44C8-80BB-66B175725609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5C67367-7D40-4011-9683-94041CDE606E}">
      <dgm:prSet/>
      <dgm:spPr/>
      <dgm:t>
        <a:bodyPr/>
        <a:lstStyle/>
        <a:p>
          <a:r>
            <a:rPr lang="ko-KR" dirty="0"/>
            <a:t>데이터를 수집해본다</a:t>
          </a:r>
          <a:r>
            <a:rPr lang="en-US" dirty="0"/>
            <a:t>.</a:t>
          </a:r>
        </a:p>
      </dgm:t>
    </dgm:pt>
    <dgm:pt modelId="{0E8E4A2D-4024-4776-95AC-949032CC06C8}" type="parTrans" cxnId="{E7678068-496F-43CB-BFB7-D016B7BC4602}">
      <dgm:prSet/>
      <dgm:spPr/>
      <dgm:t>
        <a:bodyPr/>
        <a:lstStyle/>
        <a:p>
          <a:endParaRPr lang="en-US"/>
        </a:p>
      </dgm:t>
    </dgm:pt>
    <dgm:pt modelId="{E2D0C612-0101-4B07-8DCB-77212805E784}" type="sibTrans" cxnId="{E7678068-496F-43CB-BFB7-D016B7BC4602}">
      <dgm:prSet/>
      <dgm:spPr/>
      <dgm:t>
        <a:bodyPr/>
        <a:lstStyle/>
        <a:p>
          <a:endParaRPr lang="en-US"/>
        </a:p>
      </dgm:t>
    </dgm:pt>
    <dgm:pt modelId="{38588A92-071C-4E75-B984-B9B05E9410F0}">
      <dgm:prSet/>
      <dgm:spPr/>
      <dgm:t>
        <a:bodyPr/>
        <a:lstStyle/>
        <a:p>
          <a:r>
            <a:rPr lang="ko-KR" dirty="0"/>
            <a:t>데이터를 가공</a:t>
          </a:r>
          <a:r>
            <a:rPr lang="ko-KR" altLang="en-US" dirty="0"/>
            <a:t>해</a:t>
          </a:r>
          <a:r>
            <a:rPr lang="ko-KR" dirty="0"/>
            <a:t>본다</a:t>
          </a:r>
          <a:r>
            <a:rPr lang="en-US" dirty="0"/>
            <a:t>.</a:t>
          </a:r>
        </a:p>
      </dgm:t>
    </dgm:pt>
    <dgm:pt modelId="{E7AB2891-852F-44D3-92AF-D3747A399472}" type="parTrans" cxnId="{9181B1B2-B71A-4DC4-87AE-1AF09B39688B}">
      <dgm:prSet/>
      <dgm:spPr/>
      <dgm:t>
        <a:bodyPr/>
        <a:lstStyle/>
        <a:p>
          <a:endParaRPr lang="en-US"/>
        </a:p>
      </dgm:t>
    </dgm:pt>
    <dgm:pt modelId="{2EDCCEA3-3CF1-42CA-9EFC-2977A8FA6C8B}" type="sibTrans" cxnId="{9181B1B2-B71A-4DC4-87AE-1AF09B39688B}">
      <dgm:prSet/>
      <dgm:spPr/>
      <dgm:t>
        <a:bodyPr/>
        <a:lstStyle/>
        <a:p>
          <a:endParaRPr lang="en-US"/>
        </a:p>
      </dgm:t>
    </dgm:pt>
    <dgm:pt modelId="{5F4FA5D6-91F6-42E9-951B-B20C2156831D}">
      <dgm:prSet/>
      <dgm:spPr/>
      <dgm:t>
        <a:bodyPr/>
        <a:lstStyle/>
        <a:p>
          <a:r>
            <a:rPr lang="ko-KR" dirty="0"/>
            <a:t>가공한 데이터</a:t>
          </a:r>
          <a:r>
            <a:rPr lang="en-US" dirty="0"/>
            <a:t>, </a:t>
          </a:r>
          <a:r>
            <a:rPr lang="ko-KR" dirty="0"/>
            <a:t>정보를 </a:t>
          </a:r>
          <a:r>
            <a:rPr lang="en-US" dirty="0"/>
            <a:t>Fintech</a:t>
          </a:r>
          <a:r>
            <a:rPr lang="ko-KR" dirty="0"/>
            <a:t>와 접목시켜 결과물을 만들어본다</a:t>
          </a:r>
          <a:r>
            <a:rPr lang="en-US" dirty="0"/>
            <a:t>.</a:t>
          </a:r>
          <a:r>
            <a:rPr lang="ko-KR" dirty="0"/>
            <a:t>  </a:t>
          </a:r>
          <a:endParaRPr lang="en-US" dirty="0"/>
        </a:p>
      </dgm:t>
    </dgm:pt>
    <dgm:pt modelId="{45BF20A9-B5D5-4367-BCB3-C2BD8E6AB78C}" type="parTrans" cxnId="{5849A1DB-69F1-46EC-AF4E-56F50BD8A853}">
      <dgm:prSet/>
      <dgm:spPr/>
      <dgm:t>
        <a:bodyPr/>
        <a:lstStyle/>
        <a:p>
          <a:endParaRPr lang="en-US"/>
        </a:p>
      </dgm:t>
    </dgm:pt>
    <dgm:pt modelId="{A822D443-A626-4274-96C1-B00772159880}" type="sibTrans" cxnId="{5849A1DB-69F1-46EC-AF4E-56F50BD8A853}">
      <dgm:prSet/>
      <dgm:spPr/>
      <dgm:t>
        <a:bodyPr/>
        <a:lstStyle/>
        <a:p>
          <a:endParaRPr lang="en-US"/>
        </a:p>
      </dgm:t>
    </dgm:pt>
    <dgm:pt modelId="{3FAAB5E2-0465-460A-86D0-A1368585D880}">
      <dgm:prSet/>
      <dgm:spPr/>
      <dgm:t>
        <a:bodyPr/>
        <a:lstStyle/>
        <a:p>
          <a:r>
            <a:rPr lang="ko-KR" dirty="0"/>
            <a:t>일련의 과정들에 </a:t>
          </a:r>
          <a:r>
            <a:rPr lang="en-US" dirty="0" err="1"/>
            <a:t>Git,Github</a:t>
          </a:r>
          <a:r>
            <a:rPr lang="ko-KR" dirty="0"/>
            <a:t>를 활용하여 활용성을 느껴본다</a:t>
          </a:r>
          <a:r>
            <a:rPr lang="en-US" dirty="0"/>
            <a:t>.</a:t>
          </a:r>
        </a:p>
      </dgm:t>
    </dgm:pt>
    <dgm:pt modelId="{A34D3860-9449-459C-A473-E31B94853ABF}" type="parTrans" cxnId="{1C63C0BF-A710-41BE-8BB0-A7E3841DB4AF}">
      <dgm:prSet/>
      <dgm:spPr/>
      <dgm:t>
        <a:bodyPr/>
        <a:lstStyle/>
        <a:p>
          <a:endParaRPr lang="en-US"/>
        </a:p>
      </dgm:t>
    </dgm:pt>
    <dgm:pt modelId="{B1069676-3C6B-4DD3-91AC-DFBDB810A225}" type="sibTrans" cxnId="{1C63C0BF-A710-41BE-8BB0-A7E3841DB4AF}">
      <dgm:prSet/>
      <dgm:spPr/>
      <dgm:t>
        <a:bodyPr/>
        <a:lstStyle/>
        <a:p>
          <a:endParaRPr lang="en-US"/>
        </a:p>
      </dgm:t>
    </dgm:pt>
    <dgm:pt modelId="{48C15F4C-B593-4F65-8944-98DA023507E4}" type="pres">
      <dgm:prSet presAssocID="{F029D8A9-29AD-44C8-80BB-66B175725609}" presName="outerComposite" presStyleCnt="0">
        <dgm:presLayoutVars>
          <dgm:chMax val="5"/>
          <dgm:dir/>
          <dgm:resizeHandles val="exact"/>
        </dgm:presLayoutVars>
      </dgm:prSet>
      <dgm:spPr/>
    </dgm:pt>
    <dgm:pt modelId="{73BBF364-FBAB-4312-96D9-4F1CBF975C2A}" type="pres">
      <dgm:prSet presAssocID="{F029D8A9-29AD-44C8-80BB-66B175725609}" presName="dummyMaxCanvas" presStyleCnt="0">
        <dgm:presLayoutVars/>
      </dgm:prSet>
      <dgm:spPr/>
    </dgm:pt>
    <dgm:pt modelId="{2E489D08-43E1-475E-8D8D-2663D10B9A80}" type="pres">
      <dgm:prSet presAssocID="{F029D8A9-29AD-44C8-80BB-66B175725609}" presName="FourNodes_1" presStyleLbl="node1" presStyleIdx="0" presStyleCnt="4">
        <dgm:presLayoutVars>
          <dgm:bulletEnabled val="1"/>
        </dgm:presLayoutVars>
      </dgm:prSet>
      <dgm:spPr/>
    </dgm:pt>
    <dgm:pt modelId="{154B5024-B32D-4B86-B45A-91049F42BB94}" type="pres">
      <dgm:prSet presAssocID="{F029D8A9-29AD-44C8-80BB-66B175725609}" presName="FourNodes_2" presStyleLbl="node1" presStyleIdx="1" presStyleCnt="4">
        <dgm:presLayoutVars>
          <dgm:bulletEnabled val="1"/>
        </dgm:presLayoutVars>
      </dgm:prSet>
      <dgm:spPr/>
    </dgm:pt>
    <dgm:pt modelId="{FB1B2D16-2859-40F5-9488-D9C40B1E64A9}" type="pres">
      <dgm:prSet presAssocID="{F029D8A9-29AD-44C8-80BB-66B175725609}" presName="FourNodes_3" presStyleLbl="node1" presStyleIdx="2" presStyleCnt="4">
        <dgm:presLayoutVars>
          <dgm:bulletEnabled val="1"/>
        </dgm:presLayoutVars>
      </dgm:prSet>
      <dgm:spPr/>
    </dgm:pt>
    <dgm:pt modelId="{2143B83E-1345-41CF-A190-ADD8FA01F649}" type="pres">
      <dgm:prSet presAssocID="{F029D8A9-29AD-44C8-80BB-66B175725609}" presName="FourNodes_4" presStyleLbl="node1" presStyleIdx="3" presStyleCnt="4">
        <dgm:presLayoutVars>
          <dgm:bulletEnabled val="1"/>
        </dgm:presLayoutVars>
      </dgm:prSet>
      <dgm:spPr/>
    </dgm:pt>
    <dgm:pt modelId="{3122DFDA-755E-4412-8D79-8BDFCD1643C7}" type="pres">
      <dgm:prSet presAssocID="{F029D8A9-29AD-44C8-80BB-66B175725609}" presName="FourConn_1-2" presStyleLbl="fgAccFollowNode1" presStyleIdx="0" presStyleCnt="3">
        <dgm:presLayoutVars>
          <dgm:bulletEnabled val="1"/>
        </dgm:presLayoutVars>
      </dgm:prSet>
      <dgm:spPr/>
    </dgm:pt>
    <dgm:pt modelId="{D6F2CEA1-615B-48F0-A103-631D828A383B}" type="pres">
      <dgm:prSet presAssocID="{F029D8A9-29AD-44C8-80BB-66B175725609}" presName="FourConn_2-3" presStyleLbl="fgAccFollowNode1" presStyleIdx="1" presStyleCnt="3">
        <dgm:presLayoutVars>
          <dgm:bulletEnabled val="1"/>
        </dgm:presLayoutVars>
      </dgm:prSet>
      <dgm:spPr/>
    </dgm:pt>
    <dgm:pt modelId="{B85FFBC7-18DC-4D98-AFBA-6E371879A35E}" type="pres">
      <dgm:prSet presAssocID="{F029D8A9-29AD-44C8-80BB-66B175725609}" presName="FourConn_3-4" presStyleLbl="fgAccFollowNode1" presStyleIdx="2" presStyleCnt="3">
        <dgm:presLayoutVars>
          <dgm:bulletEnabled val="1"/>
        </dgm:presLayoutVars>
      </dgm:prSet>
      <dgm:spPr/>
    </dgm:pt>
    <dgm:pt modelId="{20DCFBA8-74AA-4BF4-8C8E-F1D5AC19A7F2}" type="pres">
      <dgm:prSet presAssocID="{F029D8A9-29AD-44C8-80BB-66B175725609}" presName="FourNodes_1_text" presStyleLbl="node1" presStyleIdx="3" presStyleCnt="4">
        <dgm:presLayoutVars>
          <dgm:bulletEnabled val="1"/>
        </dgm:presLayoutVars>
      </dgm:prSet>
      <dgm:spPr/>
    </dgm:pt>
    <dgm:pt modelId="{52F47CE1-87EF-4952-ADE4-66C838453419}" type="pres">
      <dgm:prSet presAssocID="{F029D8A9-29AD-44C8-80BB-66B175725609}" presName="FourNodes_2_text" presStyleLbl="node1" presStyleIdx="3" presStyleCnt="4">
        <dgm:presLayoutVars>
          <dgm:bulletEnabled val="1"/>
        </dgm:presLayoutVars>
      </dgm:prSet>
      <dgm:spPr/>
    </dgm:pt>
    <dgm:pt modelId="{13BCF551-759D-4A55-994B-BE34B7F0650C}" type="pres">
      <dgm:prSet presAssocID="{F029D8A9-29AD-44C8-80BB-66B175725609}" presName="FourNodes_3_text" presStyleLbl="node1" presStyleIdx="3" presStyleCnt="4">
        <dgm:presLayoutVars>
          <dgm:bulletEnabled val="1"/>
        </dgm:presLayoutVars>
      </dgm:prSet>
      <dgm:spPr/>
    </dgm:pt>
    <dgm:pt modelId="{E94432D6-6EC8-4F2A-A824-9E4257081090}" type="pres">
      <dgm:prSet presAssocID="{F029D8A9-29AD-44C8-80BB-66B17572560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4CA7A0B-2D7F-4AB5-AA51-077C581F7BA8}" type="presOf" srcId="{A822D443-A626-4274-96C1-B00772159880}" destId="{B85FFBC7-18DC-4D98-AFBA-6E371879A35E}" srcOrd="0" destOrd="0" presId="urn:microsoft.com/office/officeart/2005/8/layout/vProcess5"/>
    <dgm:cxn modelId="{A724CA0F-7DB7-4E5A-BB87-DB07CB859335}" type="presOf" srcId="{F029D8A9-29AD-44C8-80BB-66B175725609}" destId="{48C15F4C-B593-4F65-8944-98DA023507E4}" srcOrd="0" destOrd="0" presId="urn:microsoft.com/office/officeart/2005/8/layout/vProcess5"/>
    <dgm:cxn modelId="{895E8715-2AAB-4805-88F9-213DAE6A5B08}" type="presOf" srcId="{E2D0C612-0101-4B07-8DCB-77212805E784}" destId="{3122DFDA-755E-4412-8D79-8BDFCD1643C7}" srcOrd="0" destOrd="0" presId="urn:microsoft.com/office/officeart/2005/8/layout/vProcess5"/>
    <dgm:cxn modelId="{2001521F-5598-412B-93EE-C21E92E505FC}" type="presOf" srcId="{3FAAB5E2-0465-460A-86D0-A1368585D880}" destId="{2143B83E-1345-41CF-A190-ADD8FA01F649}" srcOrd="0" destOrd="0" presId="urn:microsoft.com/office/officeart/2005/8/layout/vProcess5"/>
    <dgm:cxn modelId="{C8CFE939-BB68-415A-84CE-B2AC50939E1B}" type="presOf" srcId="{38588A92-071C-4E75-B984-B9B05E9410F0}" destId="{52F47CE1-87EF-4952-ADE4-66C838453419}" srcOrd="1" destOrd="0" presId="urn:microsoft.com/office/officeart/2005/8/layout/vProcess5"/>
    <dgm:cxn modelId="{E7678068-496F-43CB-BFB7-D016B7BC4602}" srcId="{F029D8A9-29AD-44C8-80BB-66B175725609}" destId="{75C67367-7D40-4011-9683-94041CDE606E}" srcOrd="0" destOrd="0" parTransId="{0E8E4A2D-4024-4776-95AC-949032CC06C8}" sibTransId="{E2D0C612-0101-4B07-8DCB-77212805E784}"/>
    <dgm:cxn modelId="{246DE46B-C7AE-4F71-8786-B404A02919A9}" type="presOf" srcId="{75C67367-7D40-4011-9683-94041CDE606E}" destId="{20DCFBA8-74AA-4BF4-8C8E-F1D5AC19A7F2}" srcOrd="1" destOrd="0" presId="urn:microsoft.com/office/officeart/2005/8/layout/vProcess5"/>
    <dgm:cxn modelId="{3B78CB79-C61B-4A6F-A850-8431DE510782}" type="presOf" srcId="{38588A92-071C-4E75-B984-B9B05E9410F0}" destId="{154B5024-B32D-4B86-B45A-91049F42BB94}" srcOrd="0" destOrd="0" presId="urn:microsoft.com/office/officeart/2005/8/layout/vProcess5"/>
    <dgm:cxn modelId="{9181B1B2-B71A-4DC4-87AE-1AF09B39688B}" srcId="{F029D8A9-29AD-44C8-80BB-66B175725609}" destId="{38588A92-071C-4E75-B984-B9B05E9410F0}" srcOrd="1" destOrd="0" parTransId="{E7AB2891-852F-44D3-92AF-D3747A399472}" sibTransId="{2EDCCEA3-3CF1-42CA-9EFC-2977A8FA6C8B}"/>
    <dgm:cxn modelId="{06FB0DBE-A068-480C-B640-7BF7EBA072C2}" type="presOf" srcId="{75C67367-7D40-4011-9683-94041CDE606E}" destId="{2E489D08-43E1-475E-8D8D-2663D10B9A80}" srcOrd="0" destOrd="0" presId="urn:microsoft.com/office/officeart/2005/8/layout/vProcess5"/>
    <dgm:cxn modelId="{1C63C0BF-A710-41BE-8BB0-A7E3841DB4AF}" srcId="{F029D8A9-29AD-44C8-80BB-66B175725609}" destId="{3FAAB5E2-0465-460A-86D0-A1368585D880}" srcOrd="3" destOrd="0" parTransId="{A34D3860-9449-459C-A473-E31B94853ABF}" sibTransId="{B1069676-3C6B-4DD3-91AC-DFBDB810A225}"/>
    <dgm:cxn modelId="{515980C1-2667-4307-BF19-616795BE9D56}" type="presOf" srcId="{5F4FA5D6-91F6-42E9-951B-B20C2156831D}" destId="{13BCF551-759D-4A55-994B-BE34B7F0650C}" srcOrd="1" destOrd="0" presId="urn:microsoft.com/office/officeart/2005/8/layout/vProcess5"/>
    <dgm:cxn modelId="{661479CD-948F-48DA-BE3C-E4C910D2FE86}" type="presOf" srcId="{5F4FA5D6-91F6-42E9-951B-B20C2156831D}" destId="{FB1B2D16-2859-40F5-9488-D9C40B1E64A9}" srcOrd="0" destOrd="0" presId="urn:microsoft.com/office/officeart/2005/8/layout/vProcess5"/>
    <dgm:cxn modelId="{5849A1DB-69F1-46EC-AF4E-56F50BD8A853}" srcId="{F029D8A9-29AD-44C8-80BB-66B175725609}" destId="{5F4FA5D6-91F6-42E9-951B-B20C2156831D}" srcOrd="2" destOrd="0" parTransId="{45BF20A9-B5D5-4367-BCB3-C2BD8E6AB78C}" sibTransId="{A822D443-A626-4274-96C1-B00772159880}"/>
    <dgm:cxn modelId="{C22778DC-669E-4A7F-812B-6A1D1D416C28}" type="presOf" srcId="{3FAAB5E2-0465-460A-86D0-A1368585D880}" destId="{E94432D6-6EC8-4F2A-A824-9E4257081090}" srcOrd="1" destOrd="0" presId="urn:microsoft.com/office/officeart/2005/8/layout/vProcess5"/>
    <dgm:cxn modelId="{05188BF1-E93D-4AFD-93A0-6CEC116616F4}" type="presOf" srcId="{2EDCCEA3-3CF1-42CA-9EFC-2977A8FA6C8B}" destId="{D6F2CEA1-615B-48F0-A103-631D828A383B}" srcOrd="0" destOrd="0" presId="urn:microsoft.com/office/officeart/2005/8/layout/vProcess5"/>
    <dgm:cxn modelId="{731E1180-65FF-4346-BE7B-B5C38DDD91F4}" type="presParOf" srcId="{48C15F4C-B593-4F65-8944-98DA023507E4}" destId="{73BBF364-FBAB-4312-96D9-4F1CBF975C2A}" srcOrd="0" destOrd="0" presId="urn:microsoft.com/office/officeart/2005/8/layout/vProcess5"/>
    <dgm:cxn modelId="{B97776D6-1440-44BA-A8A4-2611C18A278F}" type="presParOf" srcId="{48C15F4C-B593-4F65-8944-98DA023507E4}" destId="{2E489D08-43E1-475E-8D8D-2663D10B9A80}" srcOrd="1" destOrd="0" presId="urn:microsoft.com/office/officeart/2005/8/layout/vProcess5"/>
    <dgm:cxn modelId="{8C2F8648-6BB1-4CD3-8D28-1F6FBEE452F0}" type="presParOf" srcId="{48C15F4C-B593-4F65-8944-98DA023507E4}" destId="{154B5024-B32D-4B86-B45A-91049F42BB94}" srcOrd="2" destOrd="0" presId="urn:microsoft.com/office/officeart/2005/8/layout/vProcess5"/>
    <dgm:cxn modelId="{3337BFA7-2110-486E-8D46-19293F5801FC}" type="presParOf" srcId="{48C15F4C-B593-4F65-8944-98DA023507E4}" destId="{FB1B2D16-2859-40F5-9488-D9C40B1E64A9}" srcOrd="3" destOrd="0" presId="urn:microsoft.com/office/officeart/2005/8/layout/vProcess5"/>
    <dgm:cxn modelId="{2647B309-F9E7-49BB-9BC7-E2CCF5ED0060}" type="presParOf" srcId="{48C15F4C-B593-4F65-8944-98DA023507E4}" destId="{2143B83E-1345-41CF-A190-ADD8FA01F649}" srcOrd="4" destOrd="0" presId="urn:microsoft.com/office/officeart/2005/8/layout/vProcess5"/>
    <dgm:cxn modelId="{B518726B-603A-4553-B922-A3C35925870D}" type="presParOf" srcId="{48C15F4C-B593-4F65-8944-98DA023507E4}" destId="{3122DFDA-755E-4412-8D79-8BDFCD1643C7}" srcOrd="5" destOrd="0" presId="urn:microsoft.com/office/officeart/2005/8/layout/vProcess5"/>
    <dgm:cxn modelId="{A3656D11-F540-4736-80A7-DA52CF790DA2}" type="presParOf" srcId="{48C15F4C-B593-4F65-8944-98DA023507E4}" destId="{D6F2CEA1-615B-48F0-A103-631D828A383B}" srcOrd="6" destOrd="0" presId="urn:microsoft.com/office/officeart/2005/8/layout/vProcess5"/>
    <dgm:cxn modelId="{89E9E9D3-A88B-488C-BB6D-C083801EE27A}" type="presParOf" srcId="{48C15F4C-B593-4F65-8944-98DA023507E4}" destId="{B85FFBC7-18DC-4D98-AFBA-6E371879A35E}" srcOrd="7" destOrd="0" presId="urn:microsoft.com/office/officeart/2005/8/layout/vProcess5"/>
    <dgm:cxn modelId="{C8F791B8-28D4-4AE7-BC76-5AAAE6C6F255}" type="presParOf" srcId="{48C15F4C-B593-4F65-8944-98DA023507E4}" destId="{20DCFBA8-74AA-4BF4-8C8E-F1D5AC19A7F2}" srcOrd="8" destOrd="0" presId="urn:microsoft.com/office/officeart/2005/8/layout/vProcess5"/>
    <dgm:cxn modelId="{E924799B-6373-47B0-9BFC-0ECC4B183878}" type="presParOf" srcId="{48C15F4C-B593-4F65-8944-98DA023507E4}" destId="{52F47CE1-87EF-4952-ADE4-66C838453419}" srcOrd="9" destOrd="0" presId="urn:microsoft.com/office/officeart/2005/8/layout/vProcess5"/>
    <dgm:cxn modelId="{E10B9886-B489-4FC5-9CD3-259966B51E18}" type="presParOf" srcId="{48C15F4C-B593-4F65-8944-98DA023507E4}" destId="{13BCF551-759D-4A55-994B-BE34B7F0650C}" srcOrd="10" destOrd="0" presId="urn:microsoft.com/office/officeart/2005/8/layout/vProcess5"/>
    <dgm:cxn modelId="{606C2C3C-A18B-4948-BFE6-EDC4D34E0736}" type="presParOf" srcId="{48C15F4C-B593-4F65-8944-98DA023507E4}" destId="{E94432D6-6EC8-4F2A-A824-9E425708109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435574-BEDD-4CA9-90E1-0BBC25793CC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165CE52-FB15-427D-ACCD-547B1D0D64A5}">
      <dgm:prSet custT="1"/>
      <dgm:spPr/>
      <dgm:t>
        <a:bodyPr/>
        <a:lstStyle/>
        <a:p>
          <a:pPr latinLnBrk="1"/>
          <a:r>
            <a:rPr lang="ko-KR" sz="1100" dirty="0"/>
            <a:t>최근 빅데이터를 활용할 수 있는 인공지능</a:t>
          </a:r>
          <a:r>
            <a:rPr lang="en-US" sz="1100" dirty="0"/>
            <a:t>(AI)</a:t>
          </a:r>
          <a:r>
            <a:rPr lang="ko-KR" sz="1100" dirty="0"/>
            <a:t>과 사물인터넷</a:t>
          </a:r>
          <a:r>
            <a:rPr lang="en-US" sz="1100" dirty="0"/>
            <a:t>(IoT) </a:t>
          </a:r>
          <a:r>
            <a:rPr lang="ko-KR" sz="1100" dirty="0"/>
            <a:t>같은 분야도 급격한 발전을 이루면서</a:t>
          </a:r>
          <a:r>
            <a:rPr lang="en-US" sz="1100" dirty="0"/>
            <a:t>,</a:t>
          </a:r>
          <a:r>
            <a:rPr lang="ko-KR" sz="1100" dirty="0"/>
            <a:t> 국가와 기업</a:t>
          </a:r>
          <a:r>
            <a:rPr lang="en-US" sz="1100" dirty="0"/>
            <a:t>, </a:t>
          </a:r>
          <a:r>
            <a:rPr lang="ko-KR" sz="1100" dirty="0"/>
            <a:t>심지어 개인까지도 데이터를 통하여 많은 가치를 창출해낼 수 있는 시대가 도래했다</a:t>
          </a:r>
          <a:r>
            <a:rPr lang="en-US" sz="1100" dirty="0"/>
            <a:t>. </a:t>
          </a:r>
          <a:r>
            <a:rPr lang="ko-KR" sz="1100" dirty="0"/>
            <a:t>수집된 정보에는 잠재적 소비자들의 각종 정보와 기록 등이 데이터화 되어있</a:t>
          </a:r>
          <a:r>
            <a:rPr lang="ko-KR" altLang="en-US" sz="1100" dirty="0"/>
            <a:t>다</a:t>
          </a:r>
          <a:r>
            <a:rPr lang="en-US" sz="1100" dirty="0"/>
            <a:t>. AI</a:t>
          </a:r>
          <a:r>
            <a:rPr lang="ko-KR" sz="1100" dirty="0"/>
            <a:t>에게 이를 학습시켜 데이터 분석을 하게 되면 사람들의 취향과 행동패턴</a:t>
          </a:r>
          <a:r>
            <a:rPr lang="en-US" sz="1100" dirty="0"/>
            <a:t>, </a:t>
          </a:r>
          <a:r>
            <a:rPr lang="ko-KR" sz="1100" dirty="0"/>
            <a:t>성격이나 생각까지도 예측</a:t>
          </a:r>
          <a:r>
            <a:rPr lang="en-US" sz="1100" dirty="0"/>
            <a:t>, </a:t>
          </a:r>
          <a:r>
            <a:rPr lang="ko-KR" sz="1100" dirty="0"/>
            <a:t>짐작해볼 수 있</a:t>
          </a:r>
          <a:r>
            <a:rPr lang="ko-KR" altLang="en-US" sz="1100" dirty="0"/>
            <a:t>다</a:t>
          </a:r>
          <a:r>
            <a:rPr lang="en-US" altLang="ko-KR" sz="1100" dirty="0"/>
            <a:t>.</a:t>
          </a:r>
          <a:endParaRPr lang="ko-KR" sz="1100" dirty="0"/>
        </a:p>
      </dgm:t>
    </dgm:pt>
    <dgm:pt modelId="{43F67A00-D696-4491-927D-783211989D81}" type="parTrans" cxnId="{DEF5FE68-63D2-4A7C-921A-3C90F612746D}">
      <dgm:prSet/>
      <dgm:spPr/>
      <dgm:t>
        <a:bodyPr/>
        <a:lstStyle/>
        <a:p>
          <a:pPr latinLnBrk="1"/>
          <a:endParaRPr lang="ko-KR" altLang="en-US"/>
        </a:p>
      </dgm:t>
    </dgm:pt>
    <dgm:pt modelId="{8CE21E44-CBCD-4FB6-A586-9776DE786576}" type="sibTrans" cxnId="{DEF5FE68-63D2-4A7C-921A-3C90F612746D}">
      <dgm:prSet/>
      <dgm:spPr/>
      <dgm:t>
        <a:bodyPr/>
        <a:lstStyle/>
        <a:p>
          <a:pPr latinLnBrk="1"/>
          <a:endParaRPr lang="ko-KR" altLang="en-US"/>
        </a:p>
      </dgm:t>
    </dgm:pt>
    <dgm:pt modelId="{29F44A31-CC2D-406A-B61A-B4B8B5C5A59E}" type="pres">
      <dgm:prSet presAssocID="{4C435574-BEDD-4CA9-90E1-0BBC25793CC3}" presName="linearFlow" presStyleCnt="0">
        <dgm:presLayoutVars>
          <dgm:dir/>
          <dgm:resizeHandles val="exact"/>
        </dgm:presLayoutVars>
      </dgm:prSet>
      <dgm:spPr/>
    </dgm:pt>
    <dgm:pt modelId="{2DE49ECD-1F19-4B9F-AC74-C33B8CD27785}" type="pres">
      <dgm:prSet presAssocID="{6165CE52-FB15-427D-ACCD-547B1D0D64A5}" presName="composite" presStyleCnt="0"/>
      <dgm:spPr/>
    </dgm:pt>
    <dgm:pt modelId="{2D35584F-A3DB-4831-92C2-E43E11C5638A}" type="pres">
      <dgm:prSet presAssocID="{6165CE52-FB15-427D-ACCD-547B1D0D64A5}" presName="imgShp" presStyleLbl="fgImgPlace1" presStyleIdx="0" presStyleCnt="1" custLinFactNeighborX="-23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BCD4ED83-CCCF-421E-8B27-624985C2A97A}" type="pres">
      <dgm:prSet presAssocID="{6165CE52-FB15-427D-ACCD-547B1D0D64A5}" presName="txShp" presStyleLbl="node1" presStyleIdx="0" presStyleCnt="1">
        <dgm:presLayoutVars>
          <dgm:bulletEnabled val="1"/>
        </dgm:presLayoutVars>
      </dgm:prSet>
      <dgm:spPr/>
    </dgm:pt>
  </dgm:ptLst>
  <dgm:cxnLst>
    <dgm:cxn modelId="{DEF5FE68-63D2-4A7C-921A-3C90F612746D}" srcId="{4C435574-BEDD-4CA9-90E1-0BBC25793CC3}" destId="{6165CE52-FB15-427D-ACCD-547B1D0D64A5}" srcOrd="0" destOrd="0" parTransId="{43F67A00-D696-4491-927D-783211989D81}" sibTransId="{8CE21E44-CBCD-4FB6-A586-9776DE786576}"/>
    <dgm:cxn modelId="{B196FEB9-CA63-4EB3-A62F-1A7D4E551F0A}" type="presOf" srcId="{4C435574-BEDD-4CA9-90E1-0BBC25793CC3}" destId="{29F44A31-CC2D-406A-B61A-B4B8B5C5A59E}" srcOrd="0" destOrd="0" presId="urn:microsoft.com/office/officeart/2005/8/layout/vList3"/>
    <dgm:cxn modelId="{D96D67FA-F937-49E1-B786-BC590B104B8F}" type="presOf" srcId="{6165CE52-FB15-427D-ACCD-547B1D0D64A5}" destId="{BCD4ED83-CCCF-421E-8B27-624985C2A97A}" srcOrd="0" destOrd="0" presId="urn:microsoft.com/office/officeart/2005/8/layout/vList3"/>
    <dgm:cxn modelId="{A878E756-F467-493F-AF47-4D1E438BB67F}" type="presParOf" srcId="{29F44A31-CC2D-406A-B61A-B4B8B5C5A59E}" destId="{2DE49ECD-1F19-4B9F-AC74-C33B8CD27785}" srcOrd="0" destOrd="0" presId="urn:microsoft.com/office/officeart/2005/8/layout/vList3"/>
    <dgm:cxn modelId="{A9712626-DFF0-4C96-9BDD-2FEBA831D46C}" type="presParOf" srcId="{2DE49ECD-1F19-4B9F-AC74-C33B8CD27785}" destId="{2D35584F-A3DB-4831-92C2-E43E11C5638A}" srcOrd="0" destOrd="0" presId="urn:microsoft.com/office/officeart/2005/8/layout/vList3"/>
    <dgm:cxn modelId="{55381396-F801-4707-8B3C-D4B3B0AD985C}" type="presParOf" srcId="{2DE49ECD-1F19-4B9F-AC74-C33B8CD27785}" destId="{BCD4ED83-CCCF-421E-8B27-624985C2A97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E35767-20C7-46C5-BEF9-23BECC5EE6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3C0AB7-2AB1-48A0-B5E3-366BE2E1A3A4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dirty="0"/>
            <a:t>추세</a:t>
          </a:r>
          <a:r>
            <a:rPr lang="en-US" dirty="0"/>
            <a:t>(Trend)</a:t>
          </a:r>
          <a:r>
            <a:rPr lang="ko-KR" dirty="0"/>
            <a:t>란 </a:t>
          </a:r>
          <a:r>
            <a:rPr lang="en-US" dirty="0"/>
            <a:t>?</a:t>
          </a:r>
        </a:p>
      </dgm:t>
    </dgm:pt>
    <dgm:pt modelId="{6352C034-D011-4B75-9E41-7CEB5F005221}" type="parTrans" cxnId="{88891F16-706F-4095-BF92-76B1AFEAFFC7}">
      <dgm:prSet/>
      <dgm:spPr/>
      <dgm:t>
        <a:bodyPr/>
        <a:lstStyle/>
        <a:p>
          <a:endParaRPr lang="en-US"/>
        </a:p>
      </dgm:t>
    </dgm:pt>
    <dgm:pt modelId="{4489AA6F-A876-4E2A-9E00-01C0DA98AA0E}" type="sibTrans" cxnId="{88891F16-706F-4095-BF92-76B1AFEAFFC7}">
      <dgm:prSet/>
      <dgm:spPr/>
      <dgm:t>
        <a:bodyPr/>
        <a:lstStyle/>
        <a:p>
          <a:endParaRPr lang="en-US"/>
        </a:p>
      </dgm:t>
    </dgm:pt>
    <dgm:pt modelId="{7B902568-12F3-4D60-8ECC-8C75333F5626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dirty="0"/>
            <a:t>어떠한 현상에 있어서 나타나는 한 방향으로의 경향 변동</a:t>
          </a:r>
          <a:endParaRPr lang="en-US" dirty="0"/>
        </a:p>
      </dgm:t>
    </dgm:pt>
    <dgm:pt modelId="{29D055A8-FB2B-4CC8-A3E3-5733CC0742FE}" type="parTrans" cxnId="{D570FC76-5790-4FDA-9F38-6F359919C8F1}">
      <dgm:prSet/>
      <dgm:spPr/>
      <dgm:t>
        <a:bodyPr/>
        <a:lstStyle/>
        <a:p>
          <a:endParaRPr lang="en-US"/>
        </a:p>
      </dgm:t>
    </dgm:pt>
    <dgm:pt modelId="{AF998073-CF3C-4C5D-A671-996BC86BA4FD}" type="sibTrans" cxnId="{D570FC76-5790-4FDA-9F38-6F359919C8F1}">
      <dgm:prSet/>
      <dgm:spPr/>
      <dgm:t>
        <a:bodyPr/>
        <a:lstStyle/>
        <a:p>
          <a:endParaRPr lang="en-US"/>
        </a:p>
      </dgm:t>
    </dgm:pt>
    <dgm:pt modelId="{55ECB23C-3EAF-4B26-8876-72B4EE644E1E}" type="pres">
      <dgm:prSet presAssocID="{48E35767-20C7-46C5-BEF9-23BECC5EE677}" presName="root" presStyleCnt="0">
        <dgm:presLayoutVars>
          <dgm:dir/>
          <dgm:resizeHandles val="exact"/>
        </dgm:presLayoutVars>
      </dgm:prSet>
      <dgm:spPr/>
    </dgm:pt>
    <dgm:pt modelId="{FBD367D4-2918-47DF-B833-C699C591250B}" type="pres">
      <dgm:prSet presAssocID="{C23C0AB7-2AB1-48A0-B5E3-366BE2E1A3A4}" presName="compNode" presStyleCnt="0"/>
      <dgm:spPr/>
    </dgm:pt>
    <dgm:pt modelId="{EB2861AE-24FD-4C9A-BE3E-2C484B1AF930}" type="pres">
      <dgm:prSet presAssocID="{C23C0AB7-2AB1-48A0-B5E3-366BE2E1A3A4}" presName="bgRect" presStyleLbl="bgShp" presStyleIdx="0" presStyleCnt="2" custLinFactNeighborY="-771"/>
      <dgm:spPr/>
    </dgm:pt>
    <dgm:pt modelId="{3B13C741-3D1E-465C-9D6E-C05760B2338C}" type="pres">
      <dgm:prSet presAssocID="{C23C0AB7-2AB1-48A0-B5E3-366BE2E1A3A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최대화"/>
        </a:ext>
      </dgm:extLst>
    </dgm:pt>
    <dgm:pt modelId="{E90F7458-6ECD-47B5-9FF9-4B63DA38AA1B}" type="pres">
      <dgm:prSet presAssocID="{C23C0AB7-2AB1-48A0-B5E3-366BE2E1A3A4}" presName="spaceRect" presStyleCnt="0"/>
      <dgm:spPr/>
    </dgm:pt>
    <dgm:pt modelId="{23E78F6C-DE2B-43F8-B122-ED0B00CF41AF}" type="pres">
      <dgm:prSet presAssocID="{C23C0AB7-2AB1-48A0-B5E3-366BE2E1A3A4}" presName="parTx" presStyleLbl="revTx" presStyleIdx="0" presStyleCnt="2">
        <dgm:presLayoutVars>
          <dgm:chMax val="0"/>
          <dgm:chPref val="0"/>
        </dgm:presLayoutVars>
      </dgm:prSet>
      <dgm:spPr/>
    </dgm:pt>
    <dgm:pt modelId="{517162A5-FB34-40E1-8704-9EDE6C398EFB}" type="pres">
      <dgm:prSet presAssocID="{4489AA6F-A876-4E2A-9E00-01C0DA98AA0E}" presName="sibTrans" presStyleCnt="0"/>
      <dgm:spPr/>
    </dgm:pt>
    <dgm:pt modelId="{9E380B7D-6BC0-41FC-B9D7-17E8747F588E}" type="pres">
      <dgm:prSet presAssocID="{7B902568-12F3-4D60-8ECC-8C75333F5626}" presName="compNode" presStyleCnt="0"/>
      <dgm:spPr/>
    </dgm:pt>
    <dgm:pt modelId="{6DEBE35C-3928-4083-9698-22F93C74460D}" type="pres">
      <dgm:prSet presAssocID="{7B902568-12F3-4D60-8ECC-8C75333F5626}" presName="bgRect" presStyleLbl="bgShp" presStyleIdx="1" presStyleCnt="2"/>
      <dgm:spPr/>
    </dgm:pt>
    <dgm:pt modelId="{F945B2EB-8659-41DD-B697-F9D49155151B}" type="pres">
      <dgm:prSet presAssocID="{7B902568-12F3-4D60-8ECC-8C75333F5626}" presName="iconRect" presStyleLbl="node1" presStyleIdx="1" presStyleCnt="2" custScaleX="172028" custScaleY="13899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노란색 선 그래프의 3D 렌더링"/>
        </a:ext>
      </dgm:extLst>
    </dgm:pt>
    <dgm:pt modelId="{984B3E89-ECA8-4844-A1B5-BA0F73E6869D}" type="pres">
      <dgm:prSet presAssocID="{7B902568-12F3-4D60-8ECC-8C75333F5626}" presName="spaceRect" presStyleCnt="0"/>
      <dgm:spPr/>
    </dgm:pt>
    <dgm:pt modelId="{D69EF938-E933-44AE-A6E9-E50CA1F7FEF7}" type="pres">
      <dgm:prSet presAssocID="{7B902568-12F3-4D60-8ECC-8C75333F562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8891F16-706F-4095-BF92-76B1AFEAFFC7}" srcId="{48E35767-20C7-46C5-BEF9-23BECC5EE677}" destId="{C23C0AB7-2AB1-48A0-B5E3-366BE2E1A3A4}" srcOrd="0" destOrd="0" parTransId="{6352C034-D011-4B75-9E41-7CEB5F005221}" sibTransId="{4489AA6F-A876-4E2A-9E00-01C0DA98AA0E}"/>
    <dgm:cxn modelId="{6721D062-24DB-4C4A-B268-4D937382B07F}" type="presOf" srcId="{48E35767-20C7-46C5-BEF9-23BECC5EE677}" destId="{55ECB23C-3EAF-4B26-8876-72B4EE644E1E}" srcOrd="0" destOrd="0" presId="urn:microsoft.com/office/officeart/2018/2/layout/IconVerticalSolidList"/>
    <dgm:cxn modelId="{2A8E8243-9380-46F2-BCE7-5F27BF8ED839}" type="presOf" srcId="{7B902568-12F3-4D60-8ECC-8C75333F5626}" destId="{D69EF938-E933-44AE-A6E9-E50CA1F7FEF7}" srcOrd="0" destOrd="0" presId="urn:microsoft.com/office/officeart/2018/2/layout/IconVerticalSolidList"/>
    <dgm:cxn modelId="{D570FC76-5790-4FDA-9F38-6F359919C8F1}" srcId="{48E35767-20C7-46C5-BEF9-23BECC5EE677}" destId="{7B902568-12F3-4D60-8ECC-8C75333F5626}" srcOrd="1" destOrd="0" parTransId="{29D055A8-FB2B-4CC8-A3E3-5733CC0742FE}" sibTransId="{AF998073-CF3C-4C5D-A671-996BC86BA4FD}"/>
    <dgm:cxn modelId="{E67374D5-3365-49FC-BA72-880715DB31F2}" type="presOf" srcId="{C23C0AB7-2AB1-48A0-B5E3-366BE2E1A3A4}" destId="{23E78F6C-DE2B-43F8-B122-ED0B00CF41AF}" srcOrd="0" destOrd="0" presId="urn:microsoft.com/office/officeart/2018/2/layout/IconVerticalSolidList"/>
    <dgm:cxn modelId="{CD95119B-E151-4E94-863B-F0B791D3C5C7}" type="presParOf" srcId="{55ECB23C-3EAF-4B26-8876-72B4EE644E1E}" destId="{FBD367D4-2918-47DF-B833-C699C591250B}" srcOrd="0" destOrd="0" presId="urn:microsoft.com/office/officeart/2018/2/layout/IconVerticalSolidList"/>
    <dgm:cxn modelId="{9A2E959F-E69B-4F54-AAFD-6EF7F1DCE43C}" type="presParOf" srcId="{FBD367D4-2918-47DF-B833-C699C591250B}" destId="{EB2861AE-24FD-4C9A-BE3E-2C484B1AF930}" srcOrd="0" destOrd="0" presId="urn:microsoft.com/office/officeart/2018/2/layout/IconVerticalSolidList"/>
    <dgm:cxn modelId="{28BA7424-5D62-4D8B-A850-56EDBE10CDF4}" type="presParOf" srcId="{FBD367D4-2918-47DF-B833-C699C591250B}" destId="{3B13C741-3D1E-465C-9D6E-C05760B2338C}" srcOrd="1" destOrd="0" presId="urn:microsoft.com/office/officeart/2018/2/layout/IconVerticalSolidList"/>
    <dgm:cxn modelId="{08FEDD45-A7E7-4645-90F4-7D69E0C7B079}" type="presParOf" srcId="{FBD367D4-2918-47DF-B833-C699C591250B}" destId="{E90F7458-6ECD-47B5-9FF9-4B63DA38AA1B}" srcOrd="2" destOrd="0" presId="urn:microsoft.com/office/officeart/2018/2/layout/IconVerticalSolidList"/>
    <dgm:cxn modelId="{9D91DB9C-BAAB-40F2-B18F-8AAB17F1064A}" type="presParOf" srcId="{FBD367D4-2918-47DF-B833-C699C591250B}" destId="{23E78F6C-DE2B-43F8-B122-ED0B00CF41AF}" srcOrd="3" destOrd="0" presId="urn:microsoft.com/office/officeart/2018/2/layout/IconVerticalSolidList"/>
    <dgm:cxn modelId="{1CD212B6-8985-4322-A04A-570C0F1E6261}" type="presParOf" srcId="{55ECB23C-3EAF-4B26-8876-72B4EE644E1E}" destId="{517162A5-FB34-40E1-8704-9EDE6C398EFB}" srcOrd="1" destOrd="0" presId="urn:microsoft.com/office/officeart/2018/2/layout/IconVerticalSolidList"/>
    <dgm:cxn modelId="{66D54353-4499-422C-AA91-03958A60135D}" type="presParOf" srcId="{55ECB23C-3EAF-4B26-8876-72B4EE644E1E}" destId="{9E380B7D-6BC0-41FC-B9D7-17E8747F588E}" srcOrd="2" destOrd="0" presId="urn:microsoft.com/office/officeart/2018/2/layout/IconVerticalSolidList"/>
    <dgm:cxn modelId="{C6725F58-2AD5-4B20-8585-2B2772CCECBF}" type="presParOf" srcId="{9E380B7D-6BC0-41FC-B9D7-17E8747F588E}" destId="{6DEBE35C-3928-4083-9698-22F93C74460D}" srcOrd="0" destOrd="0" presId="urn:microsoft.com/office/officeart/2018/2/layout/IconVerticalSolidList"/>
    <dgm:cxn modelId="{F0298822-BBF3-43E6-BD23-FF2011B49F4E}" type="presParOf" srcId="{9E380B7D-6BC0-41FC-B9D7-17E8747F588E}" destId="{F945B2EB-8659-41DD-B697-F9D49155151B}" srcOrd="1" destOrd="0" presId="urn:microsoft.com/office/officeart/2018/2/layout/IconVerticalSolidList"/>
    <dgm:cxn modelId="{4BE8A8B1-4114-4EF1-A395-D7D64D8E8189}" type="presParOf" srcId="{9E380B7D-6BC0-41FC-B9D7-17E8747F588E}" destId="{984B3E89-ECA8-4844-A1B5-BA0F73E6869D}" srcOrd="2" destOrd="0" presId="urn:microsoft.com/office/officeart/2018/2/layout/IconVerticalSolidList"/>
    <dgm:cxn modelId="{18444CC6-E4B7-4468-B7F8-940976532748}" type="presParOf" srcId="{9E380B7D-6BC0-41FC-B9D7-17E8747F588E}" destId="{D69EF938-E933-44AE-A6E9-E50CA1F7FE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8A2159-C501-489B-B1A5-9D55978181E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DDFCD8-62BB-4893-8F2C-03AAF99E4918}">
      <dgm:prSet/>
      <dgm:spPr/>
      <dgm:t>
        <a:bodyPr/>
        <a:lstStyle/>
        <a:p>
          <a:r>
            <a:rPr lang="ko-KR"/>
            <a:t>누군가가 어떠한 투자 행위를 할 때</a:t>
          </a:r>
          <a:r>
            <a:rPr lang="en-US"/>
            <a:t>, </a:t>
          </a:r>
          <a:r>
            <a:rPr lang="ko-KR"/>
            <a:t>아주 기초적인 판단 기준이 될 수 있기 때문에 필요하다</a:t>
          </a:r>
          <a:r>
            <a:rPr lang="en-US"/>
            <a:t>!</a:t>
          </a:r>
        </a:p>
      </dgm:t>
    </dgm:pt>
    <dgm:pt modelId="{C76CDDA7-792C-4A7E-A5FE-08ECFEA367A1}" type="parTrans" cxnId="{C9CB0991-5424-469A-A33F-239386B06472}">
      <dgm:prSet/>
      <dgm:spPr/>
      <dgm:t>
        <a:bodyPr/>
        <a:lstStyle/>
        <a:p>
          <a:endParaRPr lang="en-US"/>
        </a:p>
      </dgm:t>
    </dgm:pt>
    <dgm:pt modelId="{B038B17D-8969-46B3-B866-1E92DFBF11B8}" type="sibTrans" cxnId="{C9CB0991-5424-469A-A33F-239386B06472}">
      <dgm:prSet/>
      <dgm:spPr/>
      <dgm:t>
        <a:bodyPr/>
        <a:lstStyle/>
        <a:p>
          <a:endParaRPr lang="en-US"/>
        </a:p>
      </dgm:t>
    </dgm:pt>
    <dgm:pt modelId="{94716F5C-774F-4EAD-8B85-9A1A741EAFE7}">
      <dgm:prSet/>
      <dgm:spPr/>
      <dgm:t>
        <a:bodyPr/>
        <a:lstStyle/>
        <a:p>
          <a:r>
            <a:rPr lang="ko-KR" dirty="0"/>
            <a:t>무분별한 투자가 아닌</a:t>
          </a:r>
          <a:r>
            <a:rPr lang="en-US" dirty="0"/>
            <a:t>, </a:t>
          </a:r>
          <a:r>
            <a:rPr lang="ko-KR" dirty="0"/>
            <a:t>어떠한 판단 기준에 따라 이성적인 투자를 할 수 있도록 만들어주는 </a:t>
          </a:r>
          <a:r>
            <a:rPr lang="ko-KR" altLang="en-US" dirty="0"/>
            <a:t>투자</a:t>
          </a:r>
          <a:r>
            <a:rPr lang="ko-KR" dirty="0"/>
            <a:t>보조 </a:t>
          </a:r>
          <a:r>
            <a:rPr lang="ko-KR" dirty="0" err="1"/>
            <a:t>알리미를</a:t>
          </a:r>
          <a:r>
            <a:rPr lang="ko-KR" dirty="0"/>
            <a:t> 만들어 보고자 함</a:t>
          </a:r>
          <a:r>
            <a:rPr lang="en-US" dirty="0"/>
            <a:t>.</a:t>
          </a:r>
        </a:p>
      </dgm:t>
    </dgm:pt>
    <dgm:pt modelId="{A07DDB4A-0439-4371-9F9E-071D8E03B6CE}" type="parTrans" cxnId="{78E2F959-6224-4BBB-84EA-B7E6C2B65994}">
      <dgm:prSet/>
      <dgm:spPr/>
      <dgm:t>
        <a:bodyPr/>
        <a:lstStyle/>
        <a:p>
          <a:endParaRPr lang="en-US"/>
        </a:p>
      </dgm:t>
    </dgm:pt>
    <dgm:pt modelId="{E3B978FA-1199-4F94-8E5D-66E0D951FC81}" type="sibTrans" cxnId="{78E2F959-6224-4BBB-84EA-B7E6C2B65994}">
      <dgm:prSet/>
      <dgm:spPr/>
      <dgm:t>
        <a:bodyPr/>
        <a:lstStyle/>
        <a:p>
          <a:endParaRPr lang="en-US"/>
        </a:p>
      </dgm:t>
    </dgm:pt>
    <dgm:pt modelId="{38B1D1B4-7E44-4DEF-BC12-4E6F7E26001F}" type="pres">
      <dgm:prSet presAssocID="{868A2159-C501-489B-B1A5-9D55978181E4}" presName="linear" presStyleCnt="0">
        <dgm:presLayoutVars>
          <dgm:animLvl val="lvl"/>
          <dgm:resizeHandles val="exact"/>
        </dgm:presLayoutVars>
      </dgm:prSet>
      <dgm:spPr/>
    </dgm:pt>
    <dgm:pt modelId="{53C54D47-75BF-4FDB-94E1-9709549C70FD}" type="pres">
      <dgm:prSet presAssocID="{F7DDFCD8-62BB-4893-8F2C-03AAF99E491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A0427EC-8278-44CF-8773-65B30ECD847F}" type="pres">
      <dgm:prSet presAssocID="{B038B17D-8969-46B3-B866-1E92DFBF11B8}" presName="spacer" presStyleCnt="0"/>
      <dgm:spPr/>
    </dgm:pt>
    <dgm:pt modelId="{F97FF176-57B1-4AA0-90A7-9E07B314FAB5}" type="pres">
      <dgm:prSet presAssocID="{94716F5C-774F-4EAD-8B85-9A1A741EAFE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D3E5D21-833C-423E-943E-87D8F7D09409}" type="presOf" srcId="{94716F5C-774F-4EAD-8B85-9A1A741EAFE7}" destId="{F97FF176-57B1-4AA0-90A7-9E07B314FAB5}" srcOrd="0" destOrd="0" presId="urn:microsoft.com/office/officeart/2005/8/layout/vList2"/>
    <dgm:cxn modelId="{C1CAE966-1399-426A-BF3B-51A0E2D53D2C}" type="presOf" srcId="{F7DDFCD8-62BB-4893-8F2C-03AAF99E4918}" destId="{53C54D47-75BF-4FDB-94E1-9709549C70FD}" srcOrd="0" destOrd="0" presId="urn:microsoft.com/office/officeart/2005/8/layout/vList2"/>
    <dgm:cxn modelId="{78E2F959-6224-4BBB-84EA-B7E6C2B65994}" srcId="{868A2159-C501-489B-B1A5-9D55978181E4}" destId="{94716F5C-774F-4EAD-8B85-9A1A741EAFE7}" srcOrd="1" destOrd="0" parTransId="{A07DDB4A-0439-4371-9F9E-071D8E03B6CE}" sibTransId="{E3B978FA-1199-4F94-8E5D-66E0D951FC81}"/>
    <dgm:cxn modelId="{C9CB0991-5424-469A-A33F-239386B06472}" srcId="{868A2159-C501-489B-B1A5-9D55978181E4}" destId="{F7DDFCD8-62BB-4893-8F2C-03AAF99E4918}" srcOrd="0" destOrd="0" parTransId="{C76CDDA7-792C-4A7E-A5FE-08ECFEA367A1}" sibTransId="{B038B17D-8969-46B3-B866-1E92DFBF11B8}"/>
    <dgm:cxn modelId="{A7488FCA-F8CD-4C31-B54C-FC80F1340BFD}" type="presOf" srcId="{868A2159-C501-489B-B1A5-9D55978181E4}" destId="{38B1D1B4-7E44-4DEF-BC12-4E6F7E26001F}" srcOrd="0" destOrd="0" presId="urn:microsoft.com/office/officeart/2005/8/layout/vList2"/>
    <dgm:cxn modelId="{EF3019AC-60A0-4C0B-A037-E7F0DB33EFBE}" type="presParOf" srcId="{38B1D1B4-7E44-4DEF-BC12-4E6F7E26001F}" destId="{53C54D47-75BF-4FDB-94E1-9709549C70FD}" srcOrd="0" destOrd="0" presId="urn:microsoft.com/office/officeart/2005/8/layout/vList2"/>
    <dgm:cxn modelId="{FBB2C786-B3E5-4A18-BE1C-9B194EDB53B4}" type="presParOf" srcId="{38B1D1B4-7E44-4DEF-BC12-4E6F7E26001F}" destId="{2A0427EC-8278-44CF-8773-65B30ECD847F}" srcOrd="1" destOrd="0" presId="urn:microsoft.com/office/officeart/2005/8/layout/vList2"/>
    <dgm:cxn modelId="{61CD64CE-37D9-4ECF-8FD0-0BA8AD75D1E6}" type="presParOf" srcId="{38B1D1B4-7E44-4DEF-BC12-4E6F7E26001F}" destId="{F97FF176-57B1-4AA0-90A7-9E07B314FAB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489D08-43E1-475E-8D8D-2663D10B9A80}">
      <dsp:nvSpPr>
        <dsp:cNvPr id="0" name=""/>
        <dsp:cNvSpPr/>
      </dsp:nvSpPr>
      <dsp:spPr>
        <a:xfrm>
          <a:off x="0" y="0"/>
          <a:ext cx="8412480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데이터를 수집해본다</a:t>
          </a:r>
          <a:r>
            <a:rPr lang="en-US" sz="1800" kern="1200" dirty="0"/>
            <a:t>.</a:t>
          </a:r>
        </a:p>
      </dsp:txBody>
      <dsp:txXfrm>
        <a:off x="28046" y="28046"/>
        <a:ext cx="7298284" cy="901467"/>
      </dsp:txXfrm>
    </dsp:sp>
    <dsp:sp modelId="{154B5024-B32D-4B86-B45A-91049F42BB94}">
      <dsp:nvSpPr>
        <dsp:cNvPr id="0" name=""/>
        <dsp:cNvSpPr/>
      </dsp:nvSpPr>
      <dsp:spPr>
        <a:xfrm>
          <a:off x="704545" y="1131661"/>
          <a:ext cx="8412480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데이터를 가공</a:t>
          </a:r>
          <a:r>
            <a:rPr lang="ko-KR" altLang="en-US" sz="1800" kern="1200" dirty="0"/>
            <a:t>해</a:t>
          </a:r>
          <a:r>
            <a:rPr lang="ko-KR" sz="1800" kern="1200" dirty="0"/>
            <a:t>본다</a:t>
          </a:r>
          <a:r>
            <a:rPr lang="en-US" sz="1800" kern="1200" dirty="0"/>
            <a:t>.</a:t>
          </a:r>
        </a:p>
      </dsp:txBody>
      <dsp:txXfrm>
        <a:off x="732591" y="1159707"/>
        <a:ext cx="7029429" cy="901467"/>
      </dsp:txXfrm>
    </dsp:sp>
    <dsp:sp modelId="{FB1B2D16-2859-40F5-9488-D9C40B1E64A9}">
      <dsp:nvSpPr>
        <dsp:cNvPr id="0" name=""/>
        <dsp:cNvSpPr/>
      </dsp:nvSpPr>
      <dsp:spPr>
        <a:xfrm>
          <a:off x="1398574" y="2263322"/>
          <a:ext cx="8412480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가공한 데이터</a:t>
          </a:r>
          <a:r>
            <a:rPr lang="en-US" sz="1800" kern="1200" dirty="0"/>
            <a:t>, </a:t>
          </a:r>
          <a:r>
            <a:rPr lang="ko-KR" sz="1800" kern="1200" dirty="0"/>
            <a:t>정보를 </a:t>
          </a:r>
          <a:r>
            <a:rPr lang="en-US" sz="1800" kern="1200" dirty="0"/>
            <a:t>Fintech</a:t>
          </a:r>
          <a:r>
            <a:rPr lang="ko-KR" sz="1800" kern="1200" dirty="0"/>
            <a:t>와 접목시켜 결과물을 만들어본다</a:t>
          </a:r>
          <a:r>
            <a:rPr lang="en-US" sz="1800" kern="1200" dirty="0"/>
            <a:t>.</a:t>
          </a:r>
          <a:r>
            <a:rPr lang="ko-KR" sz="1800" kern="1200" dirty="0"/>
            <a:t>  </a:t>
          </a:r>
          <a:endParaRPr lang="en-US" sz="1800" kern="1200" dirty="0"/>
        </a:p>
      </dsp:txBody>
      <dsp:txXfrm>
        <a:off x="1426620" y="2291368"/>
        <a:ext cx="7039944" cy="901467"/>
      </dsp:txXfrm>
    </dsp:sp>
    <dsp:sp modelId="{2143B83E-1345-41CF-A190-ADD8FA01F649}">
      <dsp:nvSpPr>
        <dsp:cNvPr id="0" name=""/>
        <dsp:cNvSpPr/>
      </dsp:nvSpPr>
      <dsp:spPr>
        <a:xfrm>
          <a:off x="2103119" y="3394984"/>
          <a:ext cx="8412480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일련의 과정들에 </a:t>
          </a:r>
          <a:r>
            <a:rPr lang="en-US" sz="1800" kern="1200" dirty="0" err="1"/>
            <a:t>Git,Github</a:t>
          </a:r>
          <a:r>
            <a:rPr lang="ko-KR" sz="1800" kern="1200" dirty="0"/>
            <a:t>를 활용하여 활용성을 느껴본다</a:t>
          </a:r>
          <a:r>
            <a:rPr lang="en-US" sz="1800" kern="1200" dirty="0"/>
            <a:t>.</a:t>
          </a:r>
        </a:p>
      </dsp:txBody>
      <dsp:txXfrm>
        <a:off x="2131165" y="3423030"/>
        <a:ext cx="7029429" cy="901467"/>
      </dsp:txXfrm>
    </dsp:sp>
    <dsp:sp modelId="{3122DFDA-755E-4412-8D79-8BDFCD1643C7}">
      <dsp:nvSpPr>
        <dsp:cNvPr id="0" name=""/>
        <dsp:cNvSpPr/>
      </dsp:nvSpPr>
      <dsp:spPr>
        <a:xfrm>
          <a:off x="7790066" y="733403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930109" y="733403"/>
        <a:ext cx="342327" cy="468366"/>
      </dsp:txXfrm>
    </dsp:sp>
    <dsp:sp modelId="{D6F2CEA1-615B-48F0-A103-631D828A383B}">
      <dsp:nvSpPr>
        <dsp:cNvPr id="0" name=""/>
        <dsp:cNvSpPr/>
      </dsp:nvSpPr>
      <dsp:spPr>
        <a:xfrm>
          <a:off x="8494611" y="1865065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634654" y="1865065"/>
        <a:ext cx="342327" cy="468366"/>
      </dsp:txXfrm>
    </dsp:sp>
    <dsp:sp modelId="{B85FFBC7-18DC-4D98-AFBA-6E371879A35E}">
      <dsp:nvSpPr>
        <dsp:cNvPr id="0" name=""/>
        <dsp:cNvSpPr/>
      </dsp:nvSpPr>
      <dsp:spPr>
        <a:xfrm>
          <a:off x="9188641" y="2996726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328684" y="2996726"/>
        <a:ext cx="342327" cy="468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4ED83-CCCF-421E-8B27-624985C2A97A}">
      <dsp:nvSpPr>
        <dsp:cNvPr id="0" name=""/>
        <dsp:cNvSpPr/>
      </dsp:nvSpPr>
      <dsp:spPr>
        <a:xfrm rot="10800000">
          <a:off x="1655116" y="978"/>
          <a:ext cx="4584893" cy="200110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2430" tIns="41910" rIns="78232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kern="1200" dirty="0"/>
            <a:t>최근 빅데이터를 활용할 수 있는 인공지능</a:t>
          </a:r>
          <a:r>
            <a:rPr lang="en-US" sz="1100" kern="1200" dirty="0"/>
            <a:t>(AI)</a:t>
          </a:r>
          <a:r>
            <a:rPr lang="ko-KR" sz="1100" kern="1200" dirty="0"/>
            <a:t>과 사물인터넷</a:t>
          </a:r>
          <a:r>
            <a:rPr lang="en-US" sz="1100" kern="1200" dirty="0"/>
            <a:t>(IoT) </a:t>
          </a:r>
          <a:r>
            <a:rPr lang="ko-KR" sz="1100" kern="1200" dirty="0"/>
            <a:t>같은 분야도 급격한 발전을 이루면서</a:t>
          </a:r>
          <a:r>
            <a:rPr lang="en-US" sz="1100" kern="1200" dirty="0"/>
            <a:t>,</a:t>
          </a:r>
          <a:r>
            <a:rPr lang="ko-KR" sz="1100" kern="1200" dirty="0"/>
            <a:t> 국가와 기업</a:t>
          </a:r>
          <a:r>
            <a:rPr lang="en-US" sz="1100" kern="1200" dirty="0"/>
            <a:t>, </a:t>
          </a:r>
          <a:r>
            <a:rPr lang="ko-KR" sz="1100" kern="1200" dirty="0"/>
            <a:t>심지어 개인까지도 데이터를 통하여 많은 가치를 창출해낼 수 있는 시대가 도래했다</a:t>
          </a:r>
          <a:r>
            <a:rPr lang="en-US" sz="1100" kern="1200" dirty="0"/>
            <a:t>. </a:t>
          </a:r>
          <a:r>
            <a:rPr lang="ko-KR" sz="1100" kern="1200" dirty="0"/>
            <a:t>수집된 정보에는 잠재적 소비자들의 각종 정보와 기록 등이 데이터화 되어있</a:t>
          </a:r>
          <a:r>
            <a:rPr lang="ko-KR" altLang="en-US" sz="1100" kern="1200" dirty="0"/>
            <a:t>다</a:t>
          </a:r>
          <a:r>
            <a:rPr lang="en-US" sz="1100" kern="1200" dirty="0"/>
            <a:t>. AI</a:t>
          </a:r>
          <a:r>
            <a:rPr lang="ko-KR" sz="1100" kern="1200" dirty="0"/>
            <a:t>에게 이를 학습시켜 데이터 분석을 하게 되면 사람들의 취향과 행동패턴</a:t>
          </a:r>
          <a:r>
            <a:rPr lang="en-US" sz="1100" kern="1200" dirty="0"/>
            <a:t>, </a:t>
          </a:r>
          <a:r>
            <a:rPr lang="ko-KR" sz="1100" kern="1200" dirty="0"/>
            <a:t>성격이나 생각까지도 예측</a:t>
          </a:r>
          <a:r>
            <a:rPr lang="en-US" sz="1100" kern="1200" dirty="0"/>
            <a:t>, </a:t>
          </a:r>
          <a:r>
            <a:rPr lang="ko-KR" sz="1100" kern="1200" dirty="0"/>
            <a:t>짐작해볼 수 있</a:t>
          </a:r>
          <a:r>
            <a:rPr lang="ko-KR" altLang="en-US" sz="1100" kern="1200" dirty="0"/>
            <a:t>다</a:t>
          </a:r>
          <a:r>
            <a:rPr lang="en-US" altLang="ko-KR" sz="1100" kern="1200" dirty="0"/>
            <a:t>.</a:t>
          </a:r>
          <a:endParaRPr lang="ko-KR" sz="1100" kern="1200" dirty="0"/>
        </a:p>
      </dsp:txBody>
      <dsp:txXfrm rot="10800000">
        <a:off x="2155391" y="978"/>
        <a:ext cx="4084618" cy="2001100"/>
      </dsp:txXfrm>
    </dsp:sp>
    <dsp:sp modelId="{2D35584F-A3DB-4831-92C2-E43E11C5638A}">
      <dsp:nvSpPr>
        <dsp:cNvPr id="0" name=""/>
        <dsp:cNvSpPr/>
      </dsp:nvSpPr>
      <dsp:spPr>
        <a:xfrm>
          <a:off x="607820" y="978"/>
          <a:ext cx="2001100" cy="20011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861AE-24FD-4C9A-BE3E-2C484B1AF930}">
      <dsp:nvSpPr>
        <dsp:cNvPr id="0" name=""/>
        <dsp:cNvSpPr/>
      </dsp:nvSpPr>
      <dsp:spPr>
        <a:xfrm>
          <a:off x="0" y="659837"/>
          <a:ext cx="6713552" cy="12357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13C741-3D1E-465C-9D6E-C05760B2338C}">
      <dsp:nvSpPr>
        <dsp:cNvPr id="0" name=""/>
        <dsp:cNvSpPr/>
      </dsp:nvSpPr>
      <dsp:spPr>
        <a:xfrm>
          <a:off x="373814" y="947409"/>
          <a:ext cx="679663" cy="6796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78F6C-DE2B-43F8-B122-ED0B00CF41AF}">
      <dsp:nvSpPr>
        <dsp:cNvPr id="0" name=""/>
        <dsp:cNvSpPr/>
      </dsp:nvSpPr>
      <dsp:spPr>
        <a:xfrm>
          <a:off x="1427293" y="669365"/>
          <a:ext cx="5286258" cy="123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4" tIns="130784" rIns="130784" bIns="13078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추세</a:t>
          </a:r>
          <a:r>
            <a:rPr lang="en-US" sz="2200" kern="1200" dirty="0"/>
            <a:t>(Trend)</a:t>
          </a:r>
          <a:r>
            <a:rPr lang="ko-KR" sz="2200" kern="1200" dirty="0"/>
            <a:t>란 </a:t>
          </a:r>
          <a:r>
            <a:rPr lang="en-US" sz="2200" kern="1200" dirty="0"/>
            <a:t>?</a:t>
          </a:r>
        </a:p>
      </dsp:txBody>
      <dsp:txXfrm>
        <a:off x="1427293" y="669365"/>
        <a:ext cx="5286258" cy="1235751"/>
      </dsp:txXfrm>
    </dsp:sp>
    <dsp:sp modelId="{6DEBE35C-3928-4083-9698-22F93C74460D}">
      <dsp:nvSpPr>
        <dsp:cNvPr id="0" name=""/>
        <dsp:cNvSpPr/>
      </dsp:nvSpPr>
      <dsp:spPr>
        <a:xfrm>
          <a:off x="0" y="2214054"/>
          <a:ext cx="6713552" cy="12357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5B2EB-8659-41DD-B697-F9D49155151B}">
      <dsp:nvSpPr>
        <dsp:cNvPr id="0" name=""/>
        <dsp:cNvSpPr/>
      </dsp:nvSpPr>
      <dsp:spPr>
        <a:xfrm>
          <a:off x="129040" y="2359581"/>
          <a:ext cx="1169211" cy="9446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EF938-E933-44AE-A6E9-E50CA1F7FEF7}">
      <dsp:nvSpPr>
        <dsp:cNvPr id="0" name=""/>
        <dsp:cNvSpPr/>
      </dsp:nvSpPr>
      <dsp:spPr>
        <a:xfrm>
          <a:off x="1427293" y="2214054"/>
          <a:ext cx="5286258" cy="123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4" tIns="130784" rIns="130784" bIns="13078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어떠한 현상에 있어서 나타나는 한 방향으로의 경향 변동</a:t>
          </a:r>
          <a:endParaRPr lang="en-US" sz="2200" kern="1200" dirty="0"/>
        </a:p>
      </dsp:txBody>
      <dsp:txXfrm>
        <a:off x="1427293" y="2214054"/>
        <a:ext cx="5286258" cy="12357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54D47-75BF-4FDB-94E1-9709549C70FD}">
      <dsp:nvSpPr>
        <dsp:cNvPr id="0" name=""/>
        <dsp:cNvSpPr/>
      </dsp:nvSpPr>
      <dsp:spPr>
        <a:xfrm>
          <a:off x="0" y="23328"/>
          <a:ext cx="6224335" cy="2653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700" kern="1200"/>
            <a:t>누군가가 어떠한 투자 행위를 할 때</a:t>
          </a:r>
          <a:r>
            <a:rPr lang="en-US" sz="2700" kern="1200"/>
            <a:t>, </a:t>
          </a:r>
          <a:r>
            <a:rPr lang="ko-KR" sz="2700" kern="1200"/>
            <a:t>아주 기초적인 판단 기준이 될 수 있기 때문에 필요하다</a:t>
          </a:r>
          <a:r>
            <a:rPr lang="en-US" sz="2700" kern="1200"/>
            <a:t>!</a:t>
          </a:r>
        </a:p>
      </dsp:txBody>
      <dsp:txXfrm>
        <a:off x="129536" y="152864"/>
        <a:ext cx="5965263" cy="2394487"/>
      </dsp:txXfrm>
    </dsp:sp>
    <dsp:sp modelId="{F97FF176-57B1-4AA0-90A7-9E07B314FAB5}">
      <dsp:nvSpPr>
        <dsp:cNvPr id="0" name=""/>
        <dsp:cNvSpPr/>
      </dsp:nvSpPr>
      <dsp:spPr>
        <a:xfrm>
          <a:off x="0" y="2754648"/>
          <a:ext cx="6224335" cy="2653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700" kern="1200" dirty="0"/>
            <a:t>무분별한 투자가 아닌</a:t>
          </a:r>
          <a:r>
            <a:rPr lang="en-US" sz="2700" kern="1200" dirty="0"/>
            <a:t>, </a:t>
          </a:r>
          <a:r>
            <a:rPr lang="ko-KR" sz="2700" kern="1200" dirty="0"/>
            <a:t>어떠한 판단 기준에 따라 이성적인 투자를 할 수 있도록 만들어주는 </a:t>
          </a:r>
          <a:r>
            <a:rPr lang="ko-KR" altLang="en-US" sz="2700" kern="1200" dirty="0"/>
            <a:t>투자</a:t>
          </a:r>
          <a:r>
            <a:rPr lang="ko-KR" sz="2700" kern="1200" dirty="0"/>
            <a:t>보조 </a:t>
          </a:r>
          <a:r>
            <a:rPr lang="ko-KR" sz="2700" kern="1200" dirty="0" err="1"/>
            <a:t>알리미를</a:t>
          </a:r>
          <a:r>
            <a:rPr lang="ko-KR" sz="2700" kern="1200" dirty="0"/>
            <a:t> 만들어 보고자 함</a:t>
          </a:r>
          <a:r>
            <a:rPr lang="en-US" sz="2700" kern="1200" dirty="0"/>
            <a:t>.</a:t>
          </a:r>
        </a:p>
      </dsp:txBody>
      <dsp:txXfrm>
        <a:off x="129536" y="2884184"/>
        <a:ext cx="5965263" cy="2394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DB464-7956-ED05-5380-EF9337FCB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AC8149-D4BA-5E40-3F58-057653EA0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14DB46-F47D-21D7-7F9C-789E4B1A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3B3D8-F1FE-5557-FB55-726CC6A4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3E38E3-E692-3BF7-C285-61AB5DFA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39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8DE6A-347A-23C4-E052-19B3561E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193966-2023-C346-A321-264CF242D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0A974-2179-7008-2E76-74914D9AC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E95F0-45E4-669E-2000-E007400B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509C22-7F53-44ED-6B80-189A4B7B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066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6CD21E-E657-CB40-F724-5FF4041C0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627AED-3F78-3436-0374-CFB8DC1B5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230286-C412-397F-D08B-89B0764C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0E7EA2-14E0-EA43-0997-7B048DC6D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A1EA36-418C-48AC-5E10-F9FD46DD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8EDF5-CDB0-1FE4-B398-36B46306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C19161-3352-2A10-D969-16E16BA42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96C18C-9A1F-D91E-D3DF-9A7E4A74A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1D069-9AB0-1BC8-90DA-914C0564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13AE4-311E-D06B-0321-307066A5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40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E2A1C-9C97-F7F7-E63C-8E2B8E88E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F54B02-CBD2-54CA-AFF7-B7F424398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B0D6F0-9C8D-11DD-F6BF-158F50EE7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E4C9D6-711F-75F8-FED7-D2D6457B1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9C9B2E-481C-6C67-BA5C-EA148327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714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6C340-29BA-E191-17A1-AC721A73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F9FFA-88A8-E5ED-3858-2F19BEF8F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036C79-C7ED-CB25-88E8-98A87D4B5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DBA3C1-EE83-F966-5726-20665B169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0E193-3D16-37C3-8722-17C6D6DC1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E992D-F006-A1AD-FF60-B060B5C52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DF5EE-6902-C835-70BE-2733575A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DD2D62-868A-2B31-46C6-70C5FDBC9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F5C2F2-A874-D2CA-820C-ACB57CA6C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F559B7-B37F-EADF-E72B-7229D310D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E4A4BE-61FD-0EDE-EC25-72B0CB792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E3AFFE-D89E-998F-436C-9DE4A113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55A683-CB45-CA5D-2B8F-1BC419542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3D9E4C-C83F-5FCA-F541-028C64F3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5AF1A-458C-B413-135D-3E67ECF5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A16185-F3FB-E38E-7166-C0CC49935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FCF1E2-FD32-DD09-9F8A-2F9AA3273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3234E3-01A9-3B13-ED32-5C8879801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8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B53661-14FB-3157-7683-ECF1DC8C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977981-1A30-F499-E92C-E090B833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9710D5-6DA3-B7E3-2EC3-C48426709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44FCB-09C8-B85B-FB6D-A9B7CF566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3B5957-43F1-AD0C-D8A7-7C2A9F0EC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3739BE-511B-1F8C-A3AE-FD5FEB0C2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49EEDD-D2F3-46B0-77D9-3F7B50A9B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4F96E3-CAE4-5CE3-948B-8281E169B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D2EEE2-DADD-7342-782E-7A4D5F77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787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5EE0E-AE2D-F8B0-8D37-C4A32C0C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2F8D7B-468A-793C-6AAA-365B8BFAF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FD9E60-029C-F97F-B203-59B69A570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BDACA-A760-83F9-1617-C33941483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F3E276-1AA4-311D-3F1E-606E7ECD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0EA5B5-79E8-D70E-2693-DB979B28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78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76F18D-A4D7-DDD2-519E-33473D25A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AAA719-DCBE-0F1A-8F95-AD8574201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DA28A8-30CE-DA61-2C9E-455B2C0EC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F341E9-FACD-22EE-D421-E4E92B359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387E2B-1F1A-01E0-E10E-9A7ED2793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8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7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05093C-CB8D-286D-98FF-BE9B79A0A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ko-KR" altLang="en-US"/>
              <a:t>집 단 지 성</a:t>
            </a:r>
            <a:br>
              <a:rPr lang="en-US" altLang="ko-KR"/>
            </a:br>
            <a:r>
              <a:rPr lang="en-US" altLang="ko-KR"/>
              <a:t>Roadmap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3D173-2A01-8396-CCC7-E5A786265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1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메모장에 글을 쓰는 사람">
            <a:extLst>
              <a:ext uri="{FF2B5EF4-FFF2-40B4-BE49-F238E27FC236}">
                <a16:creationId xmlns:a16="http://schemas.microsoft.com/office/drawing/2014/main" id="{04EE8A43-B26C-3C66-95DE-71284FCEF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" r="-1" b="-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C4977B-7569-7429-BBD0-5C0F64D5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/>
              <a:t>프로젝트 진행 과정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09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249D1F-AFA4-A69A-B1BB-62720559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1. Github</a:t>
            </a:r>
            <a:r>
              <a:rPr lang="ko-KR" alt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친해지기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제대로 파는 Git &amp; GitHub - by 얄코 - 인프런 | 강의">
            <a:extLst>
              <a:ext uri="{FF2B5EF4-FFF2-40B4-BE49-F238E27FC236}">
                <a16:creationId xmlns:a16="http://schemas.microsoft.com/office/drawing/2014/main" id="{5EDF07BE-16BB-DA5C-6EBE-91382BEF59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66641"/>
            <a:ext cx="7214616" cy="469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0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3D1A47-0F49-B6F1-25DE-110CFB7E3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ko-KR" alt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친해지기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AC755D0-24A3-E964-3220-47E91A730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709803"/>
            <a:ext cx="7214616" cy="5410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073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7487D4C-6572-4AD5-88AA-4C916049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endParaRPr lang="ko-KR" altLang="en-US" sz="54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FBB37F-B5DD-51F6-FE21-03C486A87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endParaRPr lang="en-US" altLang="ko-KR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D89833-223C-3EC1-6165-46E43D43F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904" y="288884"/>
            <a:ext cx="5458968" cy="30706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4A748B-6FD4-46A4-92FF-B5A9598B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904" y="3429000"/>
            <a:ext cx="5471159" cy="33349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1216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249D1F-AFA4-A69A-B1BB-62720559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2. Python</a:t>
            </a:r>
            <a:r>
              <a:rPr lang="ko-KR" alt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을 </a:t>
            </a:r>
            <a:r>
              <a:rPr lang="ko-KR" altLang="en-US" sz="4600" dirty="0"/>
              <a:t>활용한</a:t>
            </a:r>
            <a:r>
              <a:rPr lang="ko-KR" alt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데이터 수집</a:t>
            </a:r>
          </a:p>
        </p:txBody>
      </p:sp>
      <p:sp>
        <p:nvSpPr>
          <p:cNvPr id="14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웹 스크래핑 작동 방식 알아보기">
            <a:extLst>
              <a:ext uri="{FF2B5EF4-FFF2-40B4-BE49-F238E27FC236}">
                <a16:creationId xmlns:a16="http://schemas.microsoft.com/office/drawing/2014/main" id="{EFAF17E3-E256-1D4F-1BFE-A37BD416AA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611630"/>
            <a:ext cx="7214616" cy="360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352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137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493A192-876E-7835-514C-61220CE0E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8" t="9091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5" name="Rectangle 139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E0DC17-D06B-013F-D049-6FC23EE33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/>
              <a:t>웹 스크래핑과</a:t>
            </a:r>
            <a:r>
              <a:rPr lang="en-US" altLang="ko-KR" sz="4800"/>
              <a:t> </a:t>
            </a:r>
            <a:r>
              <a:rPr lang="ko-KR" altLang="en-US" sz="4800"/>
              <a:t>웹 </a:t>
            </a:r>
            <a:r>
              <a:rPr lang="en-US" altLang="ko-KR" sz="4800"/>
              <a:t>API</a:t>
            </a:r>
            <a:r>
              <a:rPr lang="ko-KR" altLang="en-US" sz="4800"/>
              <a:t>에 대한 학습</a:t>
            </a:r>
            <a:endParaRPr lang="en-US" altLang="ko-KR" sz="480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743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Freeform: Shape 8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5" name="Freeform: Shape 8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6D439A-54CE-D2F0-4936-66D9133B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2600" kern="1200">
                <a:latin typeface="+mj-lt"/>
                <a:ea typeface="+mj-ea"/>
                <a:cs typeface="+mj-cs"/>
              </a:rPr>
              <a:t>파이썬을</a:t>
            </a:r>
            <a:r>
              <a:rPr lang="en-US" altLang="ko-KR" sz="2600" kern="1200">
                <a:latin typeface="+mj-lt"/>
                <a:ea typeface="+mj-ea"/>
                <a:cs typeface="+mj-cs"/>
              </a:rPr>
              <a:t> </a:t>
            </a:r>
            <a:r>
              <a:rPr lang="ko-KR" altLang="en-US" sz="2600" kern="1200">
                <a:latin typeface="+mj-lt"/>
                <a:ea typeface="+mj-ea"/>
                <a:cs typeface="+mj-cs"/>
              </a:rPr>
              <a:t>통하여 </a:t>
            </a:r>
            <a:br>
              <a:rPr lang="en-US" altLang="ko-KR" sz="2600" kern="1200">
                <a:latin typeface="+mj-lt"/>
                <a:ea typeface="+mj-ea"/>
                <a:cs typeface="+mj-cs"/>
              </a:rPr>
            </a:br>
            <a:r>
              <a:rPr lang="ko-KR" altLang="en-US" sz="2600" kern="1200">
                <a:latin typeface="+mj-lt"/>
                <a:ea typeface="+mj-ea"/>
                <a:cs typeface="+mj-cs"/>
              </a:rPr>
              <a:t>원하는 데이터 </a:t>
            </a:r>
            <a:br>
              <a:rPr lang="en-US" altLang="ko-KR" sz="2600" kern="1200">
                <a:latin typeface="+mj-lt"/>
                <a:ea typeface="+mj-ea"/>
                <a:cs typeface="+mj-cs"/>
              </a:rPr>
            </a:br>
            <a:r>
              <a:rPr lang="ko-KR" altLang="en-US" sz="2600" kern="1200">
                <a:latin typeface="+mj-lt"/>
                <a:ea typeface="+mj-ea"/>
                <a:cs typeface="+mj-cs"/>
              </a:rPr>
              <a:t>가져와 보기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18" name="Content Placeholder 13317">
            <a:extLst>
              <a:ext uri="{FF2B5EF4-FFF2-40B4-BE49-F238E27FC236}">
                <a16:creationId xmlns:a16="http://schemas.microsoft.com/office/drawing/2014/main" id="{1DD0761F-ACD7-FD53-4E65-54F65639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Requests</a:t>
            </a:r>
          </a:p>
          <a:p>
            <a:r>
              <a:rPr lang="en-US" sz="1700" dirty="0"/>
              <a:t>Bs4</a:t>
            </a:r>
          </a:p>
          <a:p>
            <a:r>
              <a:rPr lang="en-US" sz="1700" dirty="0" err="1"/>
              <a:t>Beautifulsoup</a:t>
            </a:r>
            <a:r>
              <a:rPr lang="en-US" sz="1700" dirty="0"/>
              <a:t> </a:t>
            </a:r>
          </a:p>
          <a:p>
            <a:r>
              <a:rPr lang="ko-KR" altLang="en-US" sz="1700" dirty="0"/>
              <a:t>등 여러가지 </a:t>
            </a:r>
            <a:r>
              <a:rPr lang="ko-KR" altLang="en-US" sz="1700" dirty="0" err="1"/>
              <a:t>파이썬의</a:t>
            </a:r>
            <a:r>
              <a:rPr lang="ko-KR" altLang="en-US" sz="1700" dirty="0"/>
              <a:t> 모듈을 이용하여 웹 </a:t>
            </a:r>
            <a:r>
              <a:rPr lang="ko-KR" altLang="en-US" sz="1700" dirty="0" err="1"/>
              <a:t>스크래핑을</a:t>
            </a:r>
            <a:r>
              <a:rPr lang="ko-KR" altLang="en-US" sz="1700" dirty="0"/>
              <a:t> 실습</a:t>
            </a:r>
            <a:endParaRPr lang="en-US" sz="1700" dirty="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48274F78-02BD-8CD4-16F6-6C8E02D83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945" y="123825"/>
            <a:ext cx="8054975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006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CD9FF2-15FB-1F2B-C94B-246E8F26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웹 </a:t>
            </a:r>
            <a:r>
              <a:rPr lang="en-US" altLang="ko-KR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</a:t>
            </a:r>
            <a:r>
              <a:rPr lang="ko-KR" alt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를</a:t>
            </a:r>
            <a:br>
              <a:rPr lang="en-US" altLang="ko-KR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ko-KR" alt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통하여 가져와 보기</a:t>
            </a:r>
          </a:p>
        </p:txBody>
      </p:sp>
      <p:sp>
        <p:nvSpPr>
          <p:cNvPr id="14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2E193FA9-AB19-2BCB-9439-891097962D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01168"/>
            <a:ext cx="4662690" cy="64759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360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C4F10F-7E99-FDD7-F05B-BBB0D7595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3. </a:t>
            </a:r>
            <a:r>
              <a:rPr lang="ko-KR" alt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수집한 데이터를 가공하여 활용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8B3B607-9094-42D8-83A4-3D9CF59B8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701813"/>
            <a:ext cx="7214616" cy="342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56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B990D-3FC1-4FDA-2BBE-A44D6AAA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87672A-80C0-4CAB-60DD-6771DD491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78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8257797-34CE-1CC2-BB41-DC14E7AC53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694EDD-E62A-C05B-4B6B-23E681951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조원소개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755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85154C-0933-EC57-5293-4F532FF86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633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000" dirty="0"/>
              <a:t>Level 4. </a:t>
            </a:r>
            <a:br>
              <a:rPr lang="en-US" altLang="ko-KR" sz="5000" dirty="0"/>
            </a:br>
            <a:r>
              <a:rPr lang="ko-KR" altLang="en-US" sz="5000" dirty="0"/>
              <a:t>가공된 데이터를 활용한 개발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B49C1B-BAF0-39DA-9949-2542E57F48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3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5A2336-62B8-3DEF-B629-9DC117473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ko-KR" altLang="en-US" sz="5000" dirty="0"/>
              <a:t>추세를 알려주는 </a:t>
            </a:r>
            <a:r>
              <a:rPr lang="ko-KR" altLang="en-US" sz="5000" dirty="0" err="1"/>
              <a:t>알리미</a:t>
            </a:r>
            <a:r>
              <a:rPr lang="ko-KR" altLang="en-US" sz="5000" dirty="0"/>
              <a:t> </a:t>
            </a:r>
            <a:r>
              <a:rPr lang="ko-KR" altLang="en-US" sz="5000" dirty="0" err="1"/>
              <a:t>만들어보기</a:t>
            </a:r>
            <a:endParaRPr lang="ko-KR" altLang="en-US" sz="5000" dirty="0"/>
          </a:p>
        </p:txBody>
      </p:sp>
      <p:sp>
        <p:nvSpPr>
          <p:cNvPr id="7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202" name="Content Placeholder 8197">
            <a:extLst>
              <a:ext uri="{FF2B5EF4-FFF2-40B4-BE49-F238E27FC236}">
                <a16:creationId xmlns:a16="http://schemas.microsoft.com/office/drawing/2014/main" id="{E01439A4-2FBF-C276-7ACE-023AF07573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210320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4" name="Picture 2" descr="소비자고발뉴스] 정부 &quot;경제 흐름, 5개월 연속 부진&quot; 평가">
            <a:extLst>
              <a:ext uri="{FF2B5EF4-FFF2-40B4-BE49-F238E27FC236}">
                <a16:creationId xmlns:a16="http://schemas.microsoft.com/office/drawing/2014/main" id="{B045B5EF-3C05-2053-35F8-5BFF9C66A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8" r="22558" b="-1"/>
          <a:stretch/>
        </p:blipFill>
        <p:spPr bwMode="auto">
          <a:xfrm>
            <a:off x="7675658" y="2093976"/>
            <a:ext cx="3941064" cy="4096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3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BE3B8D-9592-CBEF-5FC0-14380AE83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ko-KR" altLang="en-US" sz="5400"/>
              <a:t>추세가 왜 중요할까</a:t>
            </a:r>
            <a:r>
              <a:rPr lang="en-US" altLang="ko-KR" sz="5400"/>
              <a:t>?</a:t>
            </a:r>
            <a:endParaRPr lang="ko-KR" alt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내용 개체 틀 2">
            <a:extLst>
              <a:ext uri="{FF2B5EF4-FFF2-40B4-BE49-F238E27FC236}">
                <a16:creationId xmlns:a16="http://schemas.microsoft.com/office/drawing/2014/main" id="{B7DDB3E3-5451-6CF4-34E9-5A3FEE3D12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479160"/>
              </p:ext>
            </p:extLst>
          </p:nvPr>
        </p:nvGraphicFramePr>
        <p:xfrm>
          <a:off x="5126418" y="552091"/>
          <a:ext cx="6224335" cy="543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1520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760E4F-E6D1-8FDD-B542-161B3AEB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어떻게 만들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69C8E9-B4B3-EF61-27AA-8BF292105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26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아이디어를 작업하는 사람">
            <a:extLst>
              <a:ext uri="{FF2B5EF4-FFF2-40B4-BE49-F238E27FC236}">
                <a16:creationId xmlns:a16="http://schemas.microsoft.com/office/drawing/2014/main" id="{5FC17FA2-1915-0566-18C4-55F128961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8" b="678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435D7E-09AE-ACB8-AACB-977F21A9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200" dirty="0">
                <a:solidFill>
                  <a:srgbClr val="FFFFFF"/>
                </a:solidFill>
              </a:rPr>
              <a:t>집단지성의 목표</a:t>
            </a:r>
          </a:p>
        </p:txBody>
      </p:sp>
    </p:spTree>
    <p:extLst>
      <p:ext uri="{BB962C8B-B14F-4D97-AF65-F5344CB8AC3E}">
        <p14:creationId xmlns:p14="http://schemas.microsoft.com/office/powerpoint/2010/main" val="421213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29FD43-5D3D-8F44-4014-DFD48A698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핵심목표</a:t>
            </a:r>
            <a:br>
              <a:rPr lang="en-US" altLang="ko-KR" sz="3600" dirty="0"/>
            </a:br>
            <a:r>
              <a:rPr lang="ko-KR" altLang="en-US" sz="3600" dirty="0"/>
              <a:t>데이터의 중요성을 체감해보자</a:t>
            </a:r>
            <a:r>
              <a:rPr lang="en-US" altLang="ko-KR" sz="3600" dirty="0"/>
              <a:t>!</a:t>
            </a:r>
            <a:endParaRPr lang="ko-KR" altLang="en-US" sz="3600" dirty="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46039214-1297-7771-D225-27638A3266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96665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668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490568-EE1D-F11A-DBEA-3F0B10EE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kern="1200">
                <a:latin typeface="+mj-lt"/>
                <a:ea typeface="+mj-ea"/>
                <a:cs typeface="+mj-cs"/>
              </a:rPr>
              <a:t>데이터의 중요성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98EA1-983F-117D-BED0-F866614A4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latinLnBrk="0">
              <a:buNone/>
            </a:pPr>
            <a:endParaRPr lang="en-US" altLang="ko-KR" kern="1200" dirty="0">
              <a:latin typeface="+mn-lt"/>
              <a:ea typeface="+mn-ea"/>
              <a:cs typeface="+mn-cs"/>
            </a:endParaRPr>
          </a:p>
          <a:p>
            <a:pPr marL="0" indent="0" algn="ctr" latinLnBrk="0">
              <a:buNone/>
            </a:pPr>
            <a:r>
              <a:rPr lang="ko-KR" altLang="en-US" kern="1200" dirty="0">
                <a:latin typeface="+mn-lt"/>
                <a:ea typeface="+mn-ea"/>
                <a:cs typeface="+mn-cs"/>
              </a:rPr>
              <a:t>구글은 </a:t>
            </a:r>
            <a:endParaRPr lang="en-US" altLang="ko-KR" kern="1200" dirty="0">
              <a:latin typeface="+mn-lt"/>
              <a:ea typeface="+mn-ea"/>
              <a:cs typeface="+mn-cs"/>
            </a:endParaRPr>
          </a:p>
          <a:p>
            <a:pPr marL="0" indent="0" algn="ctr" latinLnBrk="0">
              <a:buNone/>
            </a:pPr>
            <a:r>
              <a:rPr lang="ko-KR" altLang="en-US" kern="1200" dirty="0">
                <a:latin typeface="+mn-lt"/>
                <a:ea typeface="+mn-ea"/>
                <a:cs typeface="+mn-cs"/>
              </a:rPr>
              <a:t>당신의 모든 것을 </a:t>
            </a:r>
            <a:endParaRPr lang="en-US" altLang="ko-KR" kern="1200" dirty="0">
              <a:latin typeface="+mn-lt"/>
              <a:ea typeface="+mn-ea"/>
              <a:cs typeface="+mn-cs"/>
            </a:endParaRPr>
          </a:p>
          <a:p>
            <a:pPr marL="0" indent="0" algn="ctr" latinLnBrk="0">
              <a:buNone/>
            </a:pPr>
            <a:r>
              <a:rPr lang="ko-KR" altLang="en-US" kern="1200" dirty="0">
                <a:latin typeface="+mn-lt"/>
                <a:ea typeface="+mn-ea"/>
                <a:cs typeface="+mn-cs"/>
              </a:rPr>
              <a:t>알고 있다</a:t>
            </a:r>
            <a:r>
              <a:rPr lang="en-US" altLang="ko-KR" kern="1200" dirty="0"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DE1EE8-D919-22E0-371B-A54FD97A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805" y="640080"/>
            <a:ext cx="6112702" cy="5577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46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35B443-2897-8ABE-66CB-03F61AF17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ko-KR" altLang="en-US" sz="5400" dirty="0"/>
              <a:t>나날이 성장하는 빅데이터 시장</a:t>
            </a:r>
          </a:p>
        </p:txBody>
      </p:sp>
      <p:sp>
        <p:nvSpPr>
          <p:cNvPr id="137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DBBB5-E672-71FE-B3D6-968D3BD3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ko-KR" altLang="en-US" sz="2200" dirty="0"/>
              <a:t>인터넷과</a:t>
            </a:r>
            <a:r>
              <a:rPr lang="en-US" altLang="ko-KR" sz="2200" dirty="0"/>
              <a:t> </a:t>
            </a:r>
            <a:r>
              <a:rPr lang="ko-KR" altLang="en-US" sz="2200" dirty="0"/>
              <a:t>스마트 기기들의 발달로 방대한 양의 데이터가 축적되고 있다</a:t>
            </a:r>
            <a:r>
              <a:rPr lang="en-US" altLang="ko-KR" sz="2200" dirty="0"/>
              <a:t>.</a:t>
            </a:r>
          </a:p>
          <a:p>
            <a:r>
              <a:rPr lang="ko-KR" altLang="en-US" sz="2200" dirty="0"/>
              <a:t>미국의 연구기관인 </a:t>
            </a:r>
            <a:r>
              <a:rPr lang="en-US" altLang="ko-KR" sz="2200" dirty="0"/>
              <a:t>EMC</a:t>
            </a:r>
            <a:r>
              <a:rPr lang="ko-KR" altLang="en-US" sz="2200" dirty="0"/>
              <a:t>에서 발표한</a:t>
            </a:r>
            <a:r>
              <a:rPr lang="en-US" altLang="ko-KR" sz="2200" dirty="0"/>
              <a:t> ‘Digital</a:t>
            </a:r>
            <a:r>
              <a:rPr lang="ko-KR" altLang="en-US" sz="2200" dirty="0"/>
              <a:t> </a:t>
            </a:r>
            <a:r>
              <a:rPr lang="en-US" altLang="ko-KR" sz="2200" dirty="0"/>
              <a:t>Universe’</a:t>
            </a:r>
            <a:r>
              <a:rPr lang="ko-KR" altLang="en-US" sz="2200" dirty="0"/>
              <a:t>라는 보고서에 따르면</a:t>
            </a:r>
            <a:r>
              <a:rPr lang="en-US" altLang="ko-KR" sz="2200" dirty="0"/>
              <a:t>, 2012</a:t>
            </a:r>
            <a:r>
              <a:rPr lang="ko-KR" altLang="en-US" sz="2200" dirty="0"/>
              <a:t>년부터</a:t>
            </a:r>
            <a:r>
              <a:rPr lang="en-US" altLang="ko-KR" sz="2200" dirty="0"/>
              <a:t>, </a:t>
            </a:r>
            <a:r>
              <a:rPr lang="ko-KR" altLang="en-US" sz="2200" dirty="0"/>
              <a:t>데이터의 생산량은 매년 </a:t>
            </a:r>
            <a:r>
              <a:rPr lang="en-US" altLang="ko-KR" sz="2200" dirty="0"/>
              <a:t>2</a:t>
            </a:r>
            <a:r>
              <a:rPr lang="ko-KR" altLang="en-US" sz="2200" dirty="0"/>
              <a:t>배 이상 증가해 왔다고 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21ED9DA-8AD7-DB41-AA46-33B9F0260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941431"/>
            <a:ext cx="5458968" cy="29751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09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0" name="Rectangle 191">
            <a:extLst>
              <a:ext uri="{FF2B5EF4-FFF2-40B4-BE49-F238E27FC236}">
                <a16:creationId xmlns:a16="http://schemas.microsoft.com/office/drawing/2014/main" id="{F83B1BEA-1159-4AE5-AD9B-9440E5189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1A4175-859C-1E0A-8447-7F42E1663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81000"/>
            <a:ext cx="3419856" cy="200305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500" dirty="0"/>
              <a:t>4</a:t>
            </a:r>
            <a:r>
              <a:rPr lang="ko-KR" altLang="en-US" sz="2500" dirty="0"/>
              <a:t>차 산업혁명의</a:t>
            </a:r>
            <a:br>
              <a:rPr lang="en-US" altLang="ko-KR" sz="2500" dirty="0"/>
            </a:br>
            <a:r>
              <a:rPr lang="ko-KR" altLang="en-US" sz="2500" dirty="0"/>
              <a:t>알파이자 오메가</a:t>
            </a:r>
            <a:r>
              <a:rPr lang="en-US" altLang="ko-KR" sz="2500" dirty="0"/>
              <a:t>,</a:t>
            </a:r>
            <a:br>
              <a:rPr lang="en-US" altLang="ko-KR" sz="3400" dirty="0"/>
            </a:br>
            <a:br>
              <a:rPr lang="en-US" altLang="ko-KR" sz="3400" dirty="0"/>
            </a:br>
            <a:r>
              <a:rPr lang="ko-KR" altLang="en-US" sz="3400" dirty="0"/>
              <a:t>데이터</a:t>
            </a:r>
          </a:p>
        </p:txBody>
      </p:sp>
      <p:sp>
        <p:nvSpPr>
          <p:cNvPr id="6151" name="sketch line">
            <a:extLst>
              <a:ext uri="{FF2B5EF4-FFF2-40B4-BE49-F238E27FC236}">
                <a16:creationId xmlns:a16="http://schemas.microsoft.com/office/drawing/2014/main" id="{5D50C310-510F-45B8-81D2-BE905D5C6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570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593FADAE-6325-F2EA-3CC8-186D8BC3D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4815375"/>
              </p:ext>
            </p:extLst>
          </p:nvPr>
        </p:nvGraphicFramePr>
        <p:xfrm>
          <a:off x="4617718" y="353088"/>
          <a:ext cx="6894576" cy="2003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8" name="Picture 4" descr="AI 만난 '지능형 IoT', 빅데이터 수집·맞춤형 서비스 척척 - 정보통신신문">
            <a:extLst>
              <a:ext uri="{FF2B5EF4-FFF2-40B4-BE49-F238E27FC236}">
                <a16:creationId xmlns:a16="http://schemas.microsoft.com/office/drawing/2014/main" id="{D2C2396B-611D-B6B9-F218-4D2174747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5" b="2"/>
          <a:stretch/>
        </p:blipFill>
        <p:spPr bwMode="auto">
          <a:xfrm>
            <a:off x="8" y="2668687"/>
            <a:ext cx="6095992" cy="4189309"/>
          </a:xfrm>
          <a:custGeom>
            <a:avLst/>
            <a:gdLst/>
            <a:ahLst/>
            <a:cxnLst/>
            <a:rect l="l" t="t" r="r" b="b"/>
            <a:pathLst>
              <a:path w="6005375" h="4189309">
                <a:moveTo>
                  <a:pt x="5422311" y="873"/>
                </a:moveTo>
                <a:cubicBezTo>
                  <a:pt x="5467738" y="-1249"/>
                  <a:pt x="5513346" y="499"/>
                  <a:pt x="5558643" y="6137"/>
                </a:cubicBezTo>
                <a:cubicBezTo>
                  <a:pt x="5633356" y="13367"/>
                  <a:pt x="5708323" y="18441"/>
                  <a:pt x="5783036" y="26052"/>
                </a:cubicBezTo>
                <a:cubicBezTo>
                  <a:pt x="5816269" y="29477"/>
                  <a:pt x="5849884" y="16792"/>
                  <a:pt x="5882612" y="28462"/>
                </a:cubicBezTo>
                <a:cubicBezTo>
                  <a:pt x="5909726" y="38166"/>
                  <a:pt x="5937089" y="43856"/>
                  <a:pt x="5964555" y="46416"/>
                </a:cubicBezTo>
                <a:lnTo>
                  <a:pt x="5997178" y="46088"/>
                </a:lnTo>
                <a:lnTo>
                  <a:pt x="5995170" y="275470"/>
                </a:lnTo>
                <a:cubicBezTo>
                  <a:pt x="5993432" y="411056"/>
                  <a:pt x="5993035" y="546624"/>
                  <a:pt x="5999656" y="682159"/>
                </a:cubicBezTo>
                <a:cubicBezTo>
                  <a:pt x="6009854" y="891918"/>
                  <a:pt x="6003364" y="1101545"/>
                  <a:pt x="5999656" y="1311172"/>
                </a:cubicBezTo>
                <a:cubicBezTo>
                  <a:pt x="5992506" y="1713210"/>
                  <a:pt x="6003364" y="2114718"/>
                  <a:pt x="5998730" y="2516227"/>
                </a:cubicBezTo>
                <a:cubicBezTo>
                  <a:pt x="5996744" y="2694204"/>
                  <a:pt x="5998994" y="2871916"/>
                  <a:pt x="6003364" y="3049893"/>
                </a:cubicBezTo>
                <a:cubicBezTo>
                  <a:pt x="6009720" y="3304015"/>
                  <a:pt x="5999922" y="3558268"/>
                  <a:pt x="5989196" y="3812257"/>
                </a:cubicBezTo>
                <a:cubicBezTo>
                  <a:pt x="5985594" y="3882097"/>
                  <a:pt x="5984646" y="3952020"/>
                  <a:pt x="5986348" y="4021878"/>
                </a:cubicBezTo>
                <a:lnTo>
                  <a:pt x="5996786" y="4189309"/>
                </a:lnTo>
                <a:lnTo>
                  <a:pt x="0" y="4189309"/>
                </a:lnTo>
                <a:lnTo>
                  <a:pt x="0" y="27247"/>
                </a:lnTo>
                <a:lnTo>
                  <a:pt x="495" y="27408"/>
                </a:lnTo>
                <a:cubicBezTo>
                  <a:pt x="5176" y="27551"/>
                  <a:pt x="10686" y="26465"/>
                  <a:pt x="17314" y="23896"/>
                </a:cubicBezTo>
                <a:cubicBezTo>
                  <a:pt x="33823" y="19050"/>
                  <a:pt x="50862" y="16234"/>
                  <a:pt x="68053" y="15524"/>
                </a:cubicBezTo>
                <a:cubicBezTo>
                  <a:pt x="200481" y="-1093"/>
                  <a:pt x="333037" y="3346"/>
                  <a:pt x="466100" y="8801"/>
                </a:cubicBezTo>
                <a:cubicBezTo>
                  <a:pt x="697850" y="18187"/>
                  <a:pt x="929854" y="29096"/>
                  <a:pt x="1161985" y="25798"/>
                </a:cubicBezTo>
                <a:cubicBezTo>
                  <a:pt x="1397540" y="22373"/>
                  <a:pt x="1632588" y="29604"/>
                  <a:pt x="1867890" y="39117"/>
                </a:cubicBezTo>
                <a:cubicBezTo>
                  <a:pt x="1971017" y="43050"/>
                  <a:pt x="2074779" y="46982"/>
                  <a:pt x="2176256" y="17680"/>
                </a:cubicBezTo>
                <a:cubicBezTo>
                  <a:pt x="2199190" y="12314"/>
                  <a:pt x="2223101" y="12834"/>
                  <a:pt x="2245769" y="19202"/>
                </a:cubicBezTo>
                <a:cubicBezTo>
                  <a:pt x="2359678" y="45713"/>
                  <a:pt x="2474221" y="53578"/>
                  <a:pt x="2589398" y="27447"/>
                </a:cubicBezTo>
                <a:cubicBezTo>
                  <a:pt x="2721802" y="-1220"/>
                  <a:pt x="2858087" y="-7347"/>
                  <a:pt x="2992519" y="9308"/>
                </a:cubicBezTo>
                <a:cubicBezTo>
                  <a:pt x="3115435" y="23008"/>
                  <a:pt x="3238984" y="37849"/>
                  <a:pt x="3362153" y="26813"/>
                </a:cubicBezTo>
                <a:cubicBezTo>
                  <a:pt x="3556737" y="9308"/>
                  <a:pt x="3751067" y="24530"/>
                  <a:pt x="3945651" y="29223"/>
                </a:cubicBezTo>
                <a:cubicBezTo>
                  <a:pt x="4010343" y="30745"/>
                  <a:pt x="4075416" y="44064"/>
                  <a:pt x="4139727" y="32141"/>
                </a:cubicBezTo>
                <a:cubicBezTo>
                  <a:pt x="4241079" y="13367"/>
                  <a:pt x="4341288" y="20597"/>
                  <a:pt x="4442766" y="31126"/>
                </a:cubicBezTo>
                <a:cubicBezTo>
                  <a:pt x="4637096" y="51422"/>
                  <a:pt x="4831299" y="61189"/>
                  <a:pt x="5024742" y="23134"/>
                </a:cubicBezTo>
                <a:cubicBezTo>
                  <a:pt x="5084742" y="11211"/>
                  <a:pt x="5144359" y="4361"/>
                  <a:pt x="5205373" y="20344"/>
                </a:cubicBezTo>
                <a:cubicBezTo>
                  <a:pt x="5232315" y="26496"/>
                  <a:pt x="5260361" y="25976"/>
                  <a:pt x="5287062" y="18822"/>
                </a:cubicBezTo>
                <a:cubicBezTo>
                  <a:pt x="5331637" y="8985"/>
                  <a:pt x="5376883" y="2995"/>
                  <a:pt x="5422311" y="87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68ADEB-5752-072C-9025-91770DCB7E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765058"/>
            <a:ext cx="6015135" cy="40182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89398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1B8EAD-B8DF-9768-C17A-74C6088F9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6600" dirty="0"/>
              <a:t>데이터가 </a:t>
            </a:r>
            <a:r>
              <a:rPr lang="en-US" altLang="ko-KR" sz="6600" dirty="0"/>
              <a:t>‘</a:t>
            </a:r>
            <a:r>
              <a:rPr lang="ko-KR" altLang="en-US" sz="6600" dirty="0"/>
              <a:t>돈</a:t>
            </a:r>
            <a:r>
              <a:rPr lang="en-US" altLang="ko-KR" sz="6600" dirty="0"/>
              <a:t>’</a:t>
            </a:r>
            <a:r>
              <a:rPr lang="ko-KR" altLang="en-US" sz="6600" dirty="0"/>
              <a:t>이 된다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A96524-14C9-95A6-14D5-21BD87D3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73" y="2560593"/>
            <a:ext cx="4682837" cy="36057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2AE3AA0-B0AF-F678-BC6E-3B6A83C13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33491" y="2537277"/>
            <a:ext cx="5015030" cy="37111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27561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6" name="Rectangle 74">
            <a:extLst>
              <a:ext uri="{FF2B5EF4-FFF2-40B4-BE49-F238E27FC236}">
                <a16:creationId xmlns:a16="http://schemas.microsoft.com/office/drawing/2014/main" id="{BF538DE5-A30F-4117-9482-6CCAD2A82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Freeform: Shape 76">
            <a:extLst>
              <a:ext uri="{FF2B5EF4-FFF2-40B4-BE49-F238E27FC236}">
                <a16:creationId xmlns:a16="http://schemas.microsoft.com/office/drawing/2014/main" id="{DB01F01A-0922-4194-8449-21D15139A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5360" y="834629"/>
            <a:ext cx="4979816" cy="4361685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78" name="Freeform: Shape 78">
            <a:extLst>
              <a:ext uri="{FF2B5EF4-FFF2-40B4-BE49-F238E27FC236}">
                <a16:creationId xmlns:a16="http://schemas.microsoft.com/office/drawing/2014/main" id="{9384182B-899D-419C-B784-0E66FE8AA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604" y="371436"/>
            <a:ext cx="7745577" cy="6486564"/>
          </a:xfrm>
          <a:custGeom>
            <a:avLst/>
            <a:gdLst>
              <a:gd name="connsiteX0" fmla="*/ 1081010 w 7745577"/>
              <a:gd name="connsiteY0" fmla="*/ 6305448 h 6486564"/>
              <a:gd name="connsiteX1" fmla="*/ 1097585 w 7745577"/>
              <a:gd name="connsiteY1" fmla="*/ 6334158 h 6486564"/>
              <a:gd name="connsiteX2" fmla="*/ 1151447 w 7745577"/>
              <a:gd name="connsiteY2" fmla="*/ 6427447 h 6486564"/>
              <a:gd name="connsiteX3" fmla="*/ 1185579 w 7745577"/>
              <a:gd name="connsiteY3" fmla="*/ 6486564 h 6486564"/>
              <a:gd name="connsiteX4" fmla="*/ 1179206 w 7745577"/>
              <a:gd name="connsiteY4" fmla="*/ 6486564 h 6486564"/>
              <a:gd name="connsiteX5" fmla="*/ 2843394 w 7745577"/>
              <a:gd name="connsiteY5" fmla="*/ 2583065 h 6486564"/>
              <a:gd name="connsiteX6" fmla="*/ 5760649 w 7745577"/>
              <a:gd name="connsiteY6" fmla="*/ 2590378 h 6486564"/>
              <a:gd name="connsiteX7" fmla="*/ 6213643 w 7745577"/>
              <a:gd name="connsiteY7" fmla="*/ 2846527 h 6486564"/>
              <a:gd name="connsiteX8" fmla="*/ 7675445 w 7745577"/>
              <a:gd name="connsiteY8" fmla="*/ 5378445 h 6486564"/>
              <a:gd name="connsiteX9" fmla="*/ 7673937 w 7745577"/>
              <a:gd name="connsiteY9" fmla="*/ 5904292 h 6486564"/>
              <a:gd name="connsiteX10" fmla="*/ 7369282 w 7745577"/>
              <a:gd name="connsiteY10" fmla="*/ 6432743 h 6486564"/>
              <a:gd name="connsiteX11" fmla="*/ 7338255 w 7745577"/>
              <a:gd name="connsiteY11" fmla="*/ 6486564 h 6486564"/>
              <a:gd name="connsiteX12" fmla="*/ 1283259 w 7745577"/>
              <a:gd name="connsiteY12" fmla="*/ 6486564 h 6486564"/>
              <a:gd name="connsiteX13" fmla="*/ 1196986 w 7745577"/>
              <a:gd name="connsiteY13" fmla="*/ 6337137 h 6486564"/>
              <a:gd name="connsiteX14" fmla="*/ 939672 w 7745577"/>
              <a:gd name="connsiteY14" fmla="*/ 5891455 h 6486564"/>
              <a:gd name="connsiteX15" fmla="*/ 944337 w 7745577"/>
              <a:gd name="connsiteY15" fmla="*/ 5371076 h 6486564"/>
              <a:gd name="connsiteX16" fmla="*/ 2396631 w 7745577"/>
              <a:gd name="connsiteY16" fmla="*/ 2841004 h 6486564"/>
              <a:gd name="connsiteX17" fmla="*/ 2843394 w 7745577"/>
              <a:gd name="connsiteY17" fmla="*/ 2583065 h 6486564"/>
              <a:gd name="connsiteX18" fmla="*/ 675203 w 7745577"/>
              <a:gd name="connsiteY18" fmla="*/ 1566042 h 6486564"/>
              <a:gd name="connsiteX19" fmla="*/ 1693693 w 7745577"/>
              <a:gd name="connsiteY19" fmla="*/ 1566042 h 6486564"/>
              <a:gd name="connsiteX20" fmla="*/ 1839192 w 7745577"/>
              <a:gd name="connsiteY20" fmla="*/ 1646921 h 6486564"/>
              <a:gd name="connsiteX21" fmla="*/ 2348436 w 7745577"/>
              <a:gd name="connsiteY21" fmla="*/ 2518601 h 6486564"/>
              <a:gd name="connsiteX22" fmla="*/ 2348436 w 7745577"/>
              <a:gd name="connsiteY22" fmla="*/ 2686348 h 6486564"/>
              <a:gd name="connsiteX23" fmla="*/ 1839192 w 7745577"/>
              <a:gd name="connsiteY23" fmla="*/ 3558028 h 6486564"/>
              <a:gd name="connsiteX24" fmla="*/ 1693693 w 7745577"/>
              <a:gd name="connsiteY24" fmla="*/ 3638905 h 6486564"/>
              <a:gd name="connsiteX25" fmla="*/ 675203 w 7745577"/>
              <a:gd name="connsiteY25" fmla="*/ 3638905 h 6486564"/>
              <a:gd name="connsiteX26" fmla="*/ 529706 w 7745577"/>
              <a:gd name="connsiteY26" fmla="*/ 3558028 h 6486564"/>
              <a:gd name="connsiteX27" fmla="*/ 20461 w 7745577"/>
              <a:gd name="connsiteY27" fmla="*/ 2686348 h 6486564"/>
              <a:gd name="connsiteX28" fmla="*/ 20461 w 7745577"/>
              <a:gd name="connsiteY28" fmla="*/ 2518601 h 6486564"/>
              <a:gd name="connsiteX29" fmla="*/ 529706 w 7745577"/>
              <a:gd name="connsiteY29" fmla="*/ 1646921 h 6486564"/>
              <a:gd name="connsiteX30" fmla="*/ 675203 w 7745577"/>
              <a:gd name="connsiteY30" fmla="*/ 1566042 h 6486564"/>
              <a:gd name="connsiteX31" fmla="*/ 2636271 w 7745577"/>
              <a:gd name="connsiteY31" fmla="*/ 0 h 6486564"/>
              <a:gd name="connsiteX32" fmla="*/ 3856145 w 7745577"/>
              <a:gd name="connsiteY32" fmla="*/ 0 h 6486564"/>
              <a:gd name="connsiteX33" fmla="*/ 4030411 w 7745577"/>
              <a:gd name="connsiteY33" fmla="*/ 96870 h 6486564"/>
              <a:gd name="connsiteX34" fmla="*/ 4640348 w 7745577"/>
              <a:gd name="connsiteY34" fmla="*/ 1140907 h 6486564"/>
              <a:gd name="connsiteX35" fmla="*/ 4640348 w 7745577"/>
              <a:gd name="connsiteY35" fmla="*/ 1341821 h 6486564"/>
              <a:gd name="connsiteX36" fmla="*/ 4030411 w 7745577"/>
              <a:gd name="connsiteY36" fmla="*/ 2385858 h 6486564"/>
              <a:gd name="connsiteX37" fmla="*/ 3856145 w 7745577"/>
              <a:gd name="connsiteY37" fmla="*/ 2482727 h 6486564"/>
              <a:gd name="connsiteX38" fmla="*/ 2636271 w 7745577"/>
              <a:gd name="connsiteY38" fmla="*/ 2482727 h 6486564"/>
              <a:gd name="connsiteX39" fmla="*/ 2462004 w 7745577"/>
              <a:gd name="connsiteY39" fmla="*/ 2385858 h 6486564"/>
              <a:gd name="connsiteX40" fmla="*/ 1852068 w 7745577"/>
              <a:gd name="connsiteY40" fmla="*/ 1341821 h 6486564"/>
              <a:gd name="connsiteX41" fmla="*/ 1852068 w 7745577"/>
              <a:gd name="connsiteY41" fmla="*/ 1140907 h 6486564"/>
              <a:gd name="connsiteX42" fmla="*/ 2462004 w 7745577"/>
              <a:gd name="connsiteY42" fmla="*/ 96870 h 6486564"/>
              <a:gd name="connsiteX43" fmla="*/ 2636271 w 7745577"/>
              <a:gd name="connsiteY43" fmla="*/ 0 h 648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745577" h="6486564">
                <a:moveTo>
                  <a:pt x="1081010" y="6305448"/>
                </a:moveTo>
                <a:lnTo>
                  <a:pt x="1097585" y="6334158"/>
                </a:lnTo>
                <a:cubicBezTo>
                  <a:pt x="1114394" y="6363271"/>
                  <a:pt x="1132323" y="6394323"/>
                  <a:pt x="1151447" y="6427447"/>
                </a:cubicBezTo>
                <a:lnTo>
                  <a:pt x="1185579" y="6486564"/>
                </a:lnTo>
                <a:lnTo>
                  <a:pt x="1179206" y="6486564"/>
                </a:lnTo>
                <a:close/>
                <a:moveTo>
                  <a:pt x="2843394" y="2583065"/>
                </a:moveTo>
                <a:cubicBezTo>
                  <a:pt x="2843394" y="2583065"/>
                  <a:pt x="2843394" y="2583065"/>
                  <a:pt x="5760649" y="2590378"/>
                </a:cubicBezTo>
                <a:cubicBezTo>
                  <a:pt x="5946507" y="2585152"/>
                  <a:pt x="6122082" y="2687941"/>
                  <a:pt x="6213643" y="2846527"/>
                </a:cubicBezTo>
                <a:cubicBezTo>
                  <a:pt x="6213643" y="2846527"/>
                  <a:pt x="6213643" y="2846527"/>
                  <a:pt x="7675445" y="5378445"/>
                </a:cubicBezTo>
                <a:cubicBezTo>
                  <a:pt x="7770163" y="5542500"/>
                  <a:pt x="7768235" y="5740479"/>
                  <a:pt x="7673937" y="5904292"/>
                </a:cubicBezTo>
                <a:cubicBezTo>
                  <a:pt x="7673937" y="5904292"/>
                  <a:pt x="7673937" y="5904292"/>
                  <a:pt x="7369282" y="6432743"/>
                </a:cubicBezTo>
                <a:lnTo>
                  <a:pt x="7338255" y="6486564"/>
                </a:lnTo>
                <a:lnTo>
                  <a:pt x="1283259" y="6486564"/>
                </a:lnTo>
                <a:lnTo>
                  <a:pt x="1196986" y="6337137"/>
                </a:lnTo>
                <a:cubicBezTo>
                  <a:pt x="1116688" y="6198055"/>
                  <a:pt x="1031035" y="6049701"/>
                  <a:pt x="939672" y="5891455"/>
                </a:cubicBezTo>
                <a:cubicBezTo>
                  <a:pt x="848112" y="5732868"/>
                  <a:pt x="846882" y="5529421"/>
                  <a:pt x="944337" y="5371076"/>
                </a:cubicBezTo>
                <a:cubicBezTo>
                  <a:pt x="944337" y="5371076"/>
                  <a:pt x="944337" y="5371076"/>
                  <a:pt x="2396631" y="2841004"/>
                </a:cubicBezTo>
                <a:cubicBezTo>
                  <a:pt x="2485481" y="2680335"/>
                  <a:pt x="2659828" y="2579677"/>
                  <a:pt x="2843394" y="2583065"/>
                </a:cubicBezTo>
                <a:close/>
                <a:moveTo>
                  <a:pt x="675203" y="1566042"/>
                </a:moveTo>
                <a:cubicBezTo>
                  <a:pt x="1693693" y="1566042"/>
                  <a:pt x="1693693" y="1566042"/>
                  <a:pt x="1693693" y="1566042"/>
                </a:cubicBezTo>
                <a:cubicBezTo>
                  <a:pt x="1745223" y="1566042"/>
                  <a:pt x="1811911" y="1601988"/>
                  <a:pt x="1839192" y="1646921"/>
                </a:cubicBezTo>
                <a:cubicBezTo>
                  <a:pt x="2348436" y="2518601"/>
                  <a:pt x="2348436" y="2518601"/>
                  <a:pt x="2348436" y="2518601"/>
                </a:cubicBezTo>
                <a:cubicBezTo>
                  <a:pt x="2372686" y="2566528"/>
                  <a:pt x="2372686" y="2638419"/>
                  <a:pt x="2348436" y="2686348"/>
                </a:cubicBezTo>
                <a:cubicBezTo>
                  <a:pt x="1839192" y="3558028"/>
                  <a:pt x="1839192" y="3558028"/>
                  <a:pt x="1839192" y="3558028"/>
                </a:cubicBezTo>
                <a:cubicBezTo>
                  <a:pt x="1811911" y="3602960"/>
                  <a:pt x="1745223" y="3638905"/>
                  <a:pt x="1693693" y="3638905"/>
                </a:cubicBezTo>
                <a:lnTo>
                  <a:pt x="675203" y="3638905"/>
                </a:lnTo>
                <a:cubicBezTo>
                  <a:pt x="620642" y="3638905"/>
                  <a:pt x="553956" y="3602960"/>
                  <a:pt x="529706" y="3558028"/>
                </a:cubicBezTo>
                <a:cubicBezTo>
                  <a:pt x="20461" y="2686348"/>
                  <a:pt x="20461" y="2686348"/>
                  <a:pt x="20461" y="2686348"/>
                </a:cubicBezTo>
                <a:cubicBezTo>
                  <a:pt x="-6820" y="2638419"/>
                  <a:pt x="-6820" y="2566528"/>
                  <a:pt x="20461" y="2518601"/>
                </a:cubicBezTo>
                <a:cubicBezTo>
                  <a:pt x="529706" y="1646921"/>
                  <a:pt x="529706" y="1646921"/>
                  <a:pt x="529706" y="1646921"/>
                </a:cubicBezTo>
                <a:cubicBezTo>
                  <a:pt x="553956" y="1601988"/>
                  <a:pt x="620642" y="1566042"/>
                  <a:pt x="675203" y="1566042"/>
                </a:cubicBezTo>
                <a:close/>
                <a:moveTo>
                  <a:pt x="2636271" y="0"/>
                </a:moveTo>
                <a:cubicBezTo>
                  <a:pt x="3856145" y="0"/>
                  <a:pt x="3856145" y="0"/>
                  <a:pt x="3856145" y="0"/>
                </a:cubicBezTo>
                <a:cubicBezTo>
                  <a:pt x="3917864" y="0"/>
                  <a:pt x="3997737" y="43054"/>
                  <a:pt x="4030411" y="96870"/>
                </a:cubicBezTo>
                <a:cubicBezTo>
                  <a:pt x="4640348" y="1140907"/>
                  <a:pt x="4640348" y="1140907"/>
                  <a:pt x="4640348" y="1140907"/>
                </a:cubicBezTo>
                <a:cubicBezTo>
                  <a:pt x="4669393" y="1198311"/>
                  <a:pt x="4669393" y="1284417"/>
                  <a:pt x="4640348" y="1341821"/>
                </a:cubicBezTo>
                <a:cubicBezTo>
                  <a:pt x="4030411" y="2385858"/>
                  <a:pt x="4030411" y="2385858"/>
                  <a:pt x="4030411" y="2385858"/>
                </a:cubicBezTo>
                <a:cubicBezTo>
                  <a:pt x="3997737" y="2439675"/>
                  <a:pt x="3917864" y="2482727"/>
                  <a:pt x="3856145" y="2482727"/>
                </a:cubicBezTo>
                <a:lnTo>
                  <a:pt x="2636271" y="2482727"/>
                </a:lnTo>
                <a:cubicBezTo>
                  <a:pt x="2570921" y="2482727"/>
                  <a:pt x="2491049" y="2439675"/>
                  <a:pt x="2462004" y="2385858"/>
                </a:cubicBezTo>
                <a:cubicBezTo>
                  <a:pt x="1852068" y="1341821"/>
                  <a:pt x="1852068" y="1341821"/>
                  <a:pt x="1852068" y="1341821"/>
                </a:cubicBezTo>
                <a:cubicBezTo>
                  <a:pt x="1819392" y="1284417"/>
                  <a:pt x="1819392" y="1198311"/>
                  <a:pt x="1852068" y="1140907"/>
                </a:cubicBezTo>
                <a:cubicBezTo>
                  <a:pt x="2462004" y="96870"/>
                  <a:pt x="2462004" y="96870"/>
                  <a:pt x="2462004" y="96870"/>
                </a:cubicBezTo>
                <a:cubicBezTo>
                  <a:pt x="2491049" y="43054"/>
                  <a:pt x="2570921" y="0"/>
                  <a:pt x="263627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3D89A-0B2E-70D2-B926-352AEBD1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164" y="1789042"/>
            <a:ext cx="3859398" cy="17957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3700" dirty="0">
                <a:solidFill>
                  <a:schemeClr val="bg1"/>
                </a:solidFill>
              </a:rPr>
              <a:t>기업들이 원하는 데이터 처리 능력을 길러 보자</a:t>
            </a:r>
            <a:r>
              <a:rPr lang="en-US" altLang="ko-KR" sz="3700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7172" name="Picture 4" descr="네이버 고객센터">
            <a:extLst>
              <a:ext uri="{FF2B5EF4-FFF2-40B4-BE49-F238E27FC236}">
                <a16:creationId xmlns:a16="http://schemas.microsoft.com/office/drawing/2014/main" id="{74463486-D7BC-AFC1-6BF7-3A61D1777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4710" y="1789042"/>
            <a:ext cx="1720414" cy="17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BDAE2DFC-B24B-D145-BBF0-D543BD793D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5483" y="1789042"/>
            <a:ext cx="1662276" cy="69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쿠팡(주) 2022년 기업정보 | 사원수 6372명, 근무환경, 복리후생 등 기업정보 제공 - 사람인">
            <a:extLst>
              <a:ext uri="{FF2B5EF4-FFF2-40B4-BE49-F238E27FC236}">
                <a16:creationId xmlns:a16="http://schemas.microsoft.com/office/drawing/2014/main" id="{A5383AFF-C877-93F0-24C4-7FFA903D3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7988" y="4171102"/>
            <a:ext cx="4111390" cy="91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359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312</Words>
  <Application>Microsoft Office PowerPoint</Application>
  <PresentationFormat>와이드스크린</PresentationFormat>
  <Paragraphs>40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Calibri</vt:lpstr>
      <vt:lpstr>Office 테마</vt:lpstr>
      <vt:lpstr>집 단 지 성 Roadmap</vt:lpstr>
      <vt:lpstr>조원소개</vt:lpstr>
      <vt:lpstr>집단지성의 목표</vt:lpstr>
      <vt:lpstr>핵심목표 데이터의 중요성을 체감해보자!</vt:lpstr>
      <vt:lpstr>데이터의 중요성</vt:lpstr>
      <vt:lpstr>나날이 성장하는 빅데이터 시장</vt:lpstr>
      <vt:lpstr>4차 산업혁명의 알파이자 오메가,  데이터</vt:lpstr>
      <vt:lpstr>데이터가 ‘돈’이 된다</vt:lpstr>
      <vt:lpstr>기업들이 원하는 데이터 처리 능력을 길러 보자!</vt:lpstr>
      <vt:lpstr>프로젝트 진행 과정</vt:lpstr>
      <vt:lpstr>Level 1. Github와 친해지기</vt:lpstr>
      <vt:lpstr>Github와 친해지기</vt:lpstr>
      <vt:lpstr>PowerPoint 프레젠테이션</vt:lpstr>
      <vt:lpstr>Level 2. Python을 활용한 데이터 수집</vt:lpstr>
      <vt:lpstr>웹 스크래핑과 웹 API에 대한 학습</vt:lpstr>
      <vt:lpstr>파이썬을 통하여  원하는 데이터  가져와 보기</vt:lpstr>
      <vt:lpstr>웹 API를 통하여 가져와 보기</vt:lpstr>
      <vt:lpstr>Level 3. 수집한 데이터를 가공하여 활용</vt:lpstr>
      <vt:lpstr>PowerPoint 프레젠테이션</vt:lpstr>
      <vt:lpstr>Level 4.  가공된 데이터를 활용한 개발</vt:lpstr>
      <vt:lpstr>추세를 알려주는 알리미 만들어보기</vt:lpstr>
      <vt:lpstr>추세가 왜 중요할까?</vt:lpstr>
      <vt:lpstr>어떻게 만들 수 있을까?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집 단 지 성 Roadmap</dc:title>
  <dc:creator>심 상희</dc:creator>
  <cp:lastModifiedBy>심 상희</cp:lastModifiedBy>
  <cp:revision>1</cp:revision>
  <dcterms:created xsi:type="dcterms:W3CDTF">2022-05-05T06:01:12Z</dcterms:created>
  <dcterms:modified xsi:type="dcterms:W3CDTF">2022-05-05T10:24:56Z</dcterms:modified>
</cp:coreProperties>
</file>